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46"/>
  </p:notesMasterIdLst>
  <p:handoutMasterIdLst>
    <p:handoutMasterId r:id="rId47"/>
  </p:handoutMasterIdLst>
  <p:sldIdLst>
    <p:sldId id="385" r:id="rId2"/>
    <p:sldId id="493" r:id="rId3"/>
    <p:sldId id="390" r:id="rId4"/>
    <p:sldId id="391" r:id="rId5"/>
    <p:sldId id="404" r:id="rId6"/>
    <p:sldId id="407" r:id="rId7"/>
    <p:sldId id="409" r:id="rId8"/>
    <p:sldId id="411" r:id="rId9"/>
    <p:sldId id="412" r:id="rId10"/>
    <p:sldId id="393" r:id="rId11"/>
    <p:sldId id="395" r:id="rId12"/>
    <p:sldId id="396" r:id="rId13"/>
    <p:sldId id="397" r:id="rId14"/>
    <p:sldId id="418" r:id="rId15"/>
    <p:sldId id="420" r:id="rId16"/>
    <p:sldId id="421" r:id="rId17"/>
    <p:sldId id="399" r:id="rId18"/>
    <p:sldId id="402" r:id="rId19"/>
    <p:sldId id="423" r:id="rId20"/>
    <p:sldId id="424" r:id="rId21"/>
    <p:sldId id="425" r:id="rId22"/>
    <p:sldId id="429" r:id="rId23"/>
    <p:sldId id="431" r:id="rId24"/>
    <p:sldId id="452" r:id="rId25"/>
    <p:sldId id="454" r:id="rId26"/>
    <p:sldId id="468" r:id="rId27"/>
    <p:sldId id="470" r:id="rId28"/>
    <p:sldId id="473" r:id="rId29"/>
    <p:sldId id="462" r:id="rId30"/>
    <p:sldId id="465" r:id="rId31"/>
    <p:sldId id="475" r:id="rId32"/>
    <p:sldId id="477" r:id="rId33"/>
    <p:sldId id="479" r:id="rId34"/>
    <p:sldId id="467" r:id="rId35"/>
    <p:sldId id="480" r:id="rId36"/>
    <p:sldId id="481" r:id="rId37"/>
    <p:sldId id="482" r:id="rId38"/>
    <p:sldId id="483" r:id="rId39"/>
    <p:sldId id="485" r:id="rId40"/>
    <p:sldId id="487" r:id="rId41"/>
    <p:sldId id="488" r:id="rId42"/>
    <p:sldId id="490" r:id="rId43"/>
    <p:sldId id="492" r:id="rId44"/>
    <p:sldId id="494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 autoAdjust="0"/>
    <p:restoredTop sz="86705" autoAdjust="0"/>
  </p:normalViewPr>
  <p:slideViewPr>
    <p:cSldViewPr snapToGrid="0" snapToObjects="1">
      <p:cViewPr varScale="1">
        <p:scale>
          <a:sx n="141" d="100"/>
          <a:sy n="141" d="100"/>
        </p:scale>
        <p:origin x="228" y="11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69" d="100"/>
          <a:sy n="69" d="100"/>
        </p:scale>
        <p:origin x="3082" y="8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handoutMaster" Target="handoutMasters/handout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7042CBF9-D13C-4500-B790-874F38F5F02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0CF3CA78-DCFD-4657-B4E2-CF23CCADD22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FFA52A-7E01-480A-93C6-4030B2371697}" type="datetimeFigureOut">
              <a: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2021/11/5</a:t>
            </a:fld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00C943A-B75C-4DB3-8157-32E8E5FDFAA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0F33E50-393C-4C90-8BBB-5175214E579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E0F4D2-487A-4EDA-BDB4-7B9693DD90E7}" type="slidenum">
              <a: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‹#›</a:t>
            </a:fld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601096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460678-B861-9445-B71E-6A13513A659D}" type="datetimeFigureOut">
              <a:rPr lang="en-US" smtClean="0"/>
              <a:t>11/5/2021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B927C4-A46A-B146-B2D7-E18C99729829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aseline="0" dirty="0">
                <a:ea typeface="微软雅黑" panose="020B0503020204020204" pitchFamily="34" charset="-122"/>
              </a:rPr>
              <a:t>LDA</a:t>
            </a:r>
            <a:r>
              <a:rPr lang="zh-CN" altLang="en-US" baseline="0" dirty="0">
                <a:ea typeface="微软雅黑" panose="020B0503020204020204" pitchFamily="34" charset="-122"/>
              </a:rPr>
              <a:t>最早是在</a:t>
            </a:r>
            <a:r>
              <a:rPr lang="en-US" altLang="zh-CN" baseline="0" dirty="0">
                <a:ea typeface="微软雅黑" panose="020B0503020204020204" pitchFamily="34" charset="-122"/>
              </a:rPr>
              <a:t>2002</a:t>
            </a:r>
            <a:r>
              <a:rPr lang="zh-CN" altLang="en-US" baseline="0" dirty="0">
                <a:ea typeface="微软雅黑" panose="020B0503020204020204" pitchFamily="34" charset="-122"/>
              </a:rPr>
              <a:t>年前后由 </a:t>
            </a:r>
            <a:r>
              <a:rPr lang="en-US" altLang="zh-CN" baseline="0" dirty="0" err="1">
                <a:ea typeface="微软雅黑" panose="020B0503020204020204" pitchFamily="34" charset="-122"/>
              </a:rPr>
              <a:t>Blei</a:t>
            </a:r>
            <a:r>
              <a:rPr lang="en-US" altLang="zh-CN" baseline="0" dirty="0">
                <a:ea typeface="微软雅黑" panose="020B0503020204020204" pitchFamily="34" charset="-122"/>
              </a:rPr>
              <a:t> </a:t>
            </a:r>
            <a:r>
              <a:rPr lang="zh-CN" altLang="en-US" baseline="0" dirty="0">
                <a:ea typeface="微软雅黑" panose="020B0503020204020204" pitchFamily="34" charset="-122"/>
              </a:rPr>
              <a:t>和 </a:t>
            </a:r>
            <a:r>
              <a:rPr lang="en-US" altLang="zh-CN" baseline="0" dirty="0">
                <a:ea typeface="微软雅黑" panose="020B0503020204020204" pitchFamily="34" charset="-122"/>
              </a:rPr>
              <a:t>Andrew NG</a:t>
            </a:r>
            <a:r>
              <a:rPr lang="zh-CN" altLang="en-US" baseline="0" dirty="0">
                <a:ea typeface="微软雅黑" panose="020B0503020204020204" pitchFamily="34" charset="-122"/>
              </a:rPr>
              <a:t>，吴恩达等提出</a:t>
            </a:r>
            <a:endParaRPr lang="en-US" altLang="zh-CN" baseline="0" dirty="0">
              <a:ea typeface="微软雅黑" panose="020B0503020204020204" pitchFamily="34" charset="-12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6F6292-CFE9-1B49-A9F3-08B94B8117AB}" type="slidenum">
              <a:rPr lang="en-US" smtClean="0"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下面证明一下迪利克雷分布是多项分布的共轭先验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B927C4-A46A-B146-B2D7-E18C9972982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8345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200" dirty="0">
                <a:latin typeface="+mn-lt"/>
                <a:cs typeface="+mn-ea"/>
                <a:sym typeface="+mn-lt"/>
              </a:rPr>
              <a:t>（</a:t>
            </a:r>
            <a:r>
              <a:rPr lang="en-US" altLang="zh-CN" sz="1200" dirty="0">
                <a:latin typeface="+mn-lt"/>
                <a:cs typeface="+mn-ea"/>
                <a:sym typeface="+mn-lt"/>
              </a:rPr>
              <a:t>LDA）</a:t>
            </a:r>
            <a:r>
              <a:rPr lang="ja-JP" altLang="en-US" sz="1200" dirty="0">
                <a:latin typeface="+mn-lt"/>
                <a:cs typeface="+mn-ea"/>
                <a:sym typeface="+mn-lt"/>
              </a:rPr>
              <a:t>是文本集合的生成概率模型</a:t>
            </a:r>
            <a:endParaRPr lang="en-US" altLang="ja-JP" sz="1200" dirty="0">
              <a:latin typeface="+mn-lt"/>
              <a:cs typeface="+mn-ea"/>
              <a:sym typeface="+mn-lt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B927C4-A46A-B146-B2D7-E18C9972982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7586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B927C4-A46A-B146-B2D7-E18C9972982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227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B927C4-A46A-B146-B2D7-E18C99729829}" type="slidenum">
              <a:rPr lang="en-US" smtClean="0"/>
              <a:t>20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>
                <a:latin typeface="+mn-lt"/>
                <a:cs typeface="+mn-ea"/>
                <a:sym typeface="+mn-lt"/>
              </a:rPr>
              <a:t>LDA</a:t>
            </a:r>
            <a:r>
              <a:rPr lang="ja-JP" altLang="en-US" sz="1200" dirty="0">
                <a:latin typeface="+mn-lt"/>
                <a:cs typeface="+mn-ea"/>
                <a:sym typeface="+mn-lt"/>
              </a:rPr>
              <a:t>模型的联合分布含有隐变量，对隐变量进行积分得到边缘分布</a:t>
            </a:r>
            <a:endParaRPr lang="en-US" altLang="ja-JP" sz="1200" dirty="0">
              <a:latin typeface="+mn-lt"/>
              <a:cs typeface="+mn-ea"/>
              <a:sym typeface="+mn-lt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B927C4-A46A-B146-B2D7-E18C9972982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8216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LDA</a:t>
            </a:r>
            <a:r>
              <a:rPr lang="zh-CN" altLang="en-US" dirty="0"/>
              <a:t>的学习算法主要包括吉布斯抽样和变分推理，吉布斯抽样属于马尔科夫链蒙特卡洛法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B927C4-A46A-B146-B2D7-E18C9972982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04806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在所有的分布</a:t>
            </a:r>
            <a:r>
              <a:rPr lang="en-US" altLang="zh-CN" dirty="0"/>
              <a:t>Q</a:t>
            </a:r>
            <a:r>
              <a:rPr lang="zh-CN" altLang="en-US" dirty="0"/>
              <a:t>里面，找一个在</a:t>
            </a:r>
            <a:r>
              <a:rPr lang="en-US" altLang="zh-CN" dirty="0"/>
              <a:t>KL</a:t>
            </a:r>
            <a:r>
              <a:rPr lang="zh-CN" altLang="en-US" dirty="0"/>
              <a:t>散度意义下和后验分布 </a:t>
            </a:r>
            <a:r>
              <a:rPr lang="en-US" altLang="zh-CN" dirty="0"/>
              <a:t>p(</a:t>
            </a:r>
            <a:r>
              <a:rPr lang="en-US" altLang="zh-CN" dirty="0" err="1"/>
              <a:t>z|x</a:t>
            </a:r>
            <a:r>
              <a:rPr lang="en-US" altLang="zh-CN" dirty="0"/>
              <a:t>) </a:t>
            </a:r>
            <a:r>
              <a:rPr lang="zh-CN" altLang="en-US" dirty="0"/>
              <a:t>最接近的分布</a:t>
            </a:r>
            <a:r>
              <a:rPr lang="en-US" altLang="zh-CN" dirty="0"/>
              <a:t>q*(z)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B927C4-A46A-B146-B2D7-E18C9972982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10672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这个思想类似</a:t>
            </a:r>
            <a:r>
              <a:rPr lang="en-US" altLang="zh-CN" dirty="0"/>
              <a:t>EM</a:t>
            </a:r>
            <a:r>
              <a:rPr lang="zh-CN" altLang="en-US" dirty="0"/>
              <a:t>算法，</a:t>
            </a:r>
            <a:r>
              <a:rPr lang="en-US" altLang="zh-CN" dirty="0"/>
              <a:t>EM</a:t>
            </a:r>
            <a:r>
              <a:rPr lang="zh-CN" altLang="en-US" dirty="0"/>
              <a:t>算法是通过不断迭代，求解对数似然函数下界的极大值，从而逼近极大似然估计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B927C4-A46A-B146-B2D7-E18C9972982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6488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latin typeface="+mn-lt"/>
                <a:cs typeface="+mn-ea"/>
                <a:sym typeface="+mn-lt"/>
              </a:rPr>
              <a:t>变分</a:t>
            </a:r>
            <a:r>
              <a:rPr lang="en-US" altLang="zh-CN" sz="1200" dirty="0">
                <a:latin typeface="+mn-lt"/>
                <a:cs typeface="+mn-ea"/>
                <a:sym typeface="+mn-lt"/>
              </a:rPr>
              <a:t>EM</a:t>
            </a:r>
            <a:r>
              <a:rPr lang="zh-CN" altLang="en-US" sz="1200" dirty="0">
                <a:latin typeface="+mn-lt"/>
                <a:cs typeface="+mn-ea"/>
                <a:sym typeface="+mn-lt"/>
              </a:rPr>
              <a:t>算法</a:t>
            </a:r>
            <a:r>
              <a:rPr lang="ja-JP" altLang="en-US" sz="1200" dirty="0">
                <a:latin typeface="+mn-lt"/>
                <a:cs typeface="+mn-ea"/>
                <a:sym typeface="+mn-lt"/>
              </a:rPr>
              <a:t>每次迭代都</a:t>
            </a:r>
            <a:r>
              <a:rPr lang="zh-CN" altLang="en-US" sz="1200" dirty="0">
                <a:latin typeface="+mn-lt"/>
                <a:cs typeface="+mn-ea"/>
                <a:sym typeface="+mn-lt"/>
              </a:rPr>
              <a:t>能</a:t>
            </a:r>
            <a:r>
              <a:rPr lang="ja-JP" altLang="en-US" sz="1200" dirty="0">
                <a:latin typeface="+mn-lt"/>
                <a:cs typeface="+mn-ea"/>
                <a:sym typeface="+mn-lt"/>
              </a:rPr>
              <a:t>保证观测数据的概率不递减。</a:t>
            </a:r>
            <a:r>
              <a:rPr lang="zh-CN" altLang="en-US" sz="1200" dirty="0">
                <a:latin typeface="+mn-lt"/>
                <a:cs typeface="+mn-ea"/>
                <a:sym typeface="+mn-lt"/>
              </a:rPr>
              <a:t>所以</a:t>
            </a:r>
            <a:r>
              <a:rPr lang="ja-JP" altLang="en-US" sz="1200" dirty="0">
                <a:latin typeface="+mn-lt"/>
                <a:cs typeface="+mn-ea"/>
                <a:sym typeface="+mn-lt"/>
              </a:rPr>
              <a:t>算法一定收敛，但</a:t>
            </a:r>
            <a:r>
              <a:rPr lang="zh-CN" altLang="en-US" sz="1200" dirty="0">
                <a:latin typeface="+mn-lt"/>
                <a:cs typeface="+mn-ea"/>
                <a:sym typeface="+mn-lt"/>
              </a:rPr>
              <a:t>它继承了</a:t>
            </a:r>
            <a:r>
              <a:rPr lang="en-US" altLang="zh-CN" sz="1200" dirty="0">
                <a:latin typeface="+mn-lt"/>
                <a:cs typeface="+mn-ea"/>
                <a:sym typeface="+mn-lt"/>
              </a:rPr>
              <a:t>EM</a:t>
            </a:r>
            <a:r>
              <a:rPr lang="zh-CN" altLang="en-US" sz="1200" dirty="0">
                <a:latin typeface="+mn-lt"/>
                <a:cs typeface="+mn-ea"/>
                <a:sym typeface="+mn-lt"/>
              </a:rPr>
              <a:t>算法的缺点，</a:t>
            </a:r>
            <a:r>
              <a:rPr lang="ja-JP" altLang="en-US" sz="1200" dirty="0">
                <a:latin typeface="+mn-lt"/>
                <a:cs typeface="+mn-ea"/>
                <a:sym typeface="+mn-lt"/>
              </a:rPr>
              <a:t>可能收敛到局部最优</a:t>
            </a:r>
            <a:endParaRPr lang="en-US" altLang="zh-CN" sz="1200" dirty="0">
              <a:latin typeface="+mn-lt"/>
              <a:cs typeface="+mn-ea"/>
              <a:sym typeface="+mn-lt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B927C4-A46A-B146-B2D7-E18C99729829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73574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（</a:t>
            </a:r>
            <a:r>
              <a:rPr lang="en-US" altLang="zh-CN" dirty="0"/>
              <a:t>20.50</a:t>
            </a:r>
            <a:r>
              <a:rPr lang="zh-CN" altLang="en-US" dirty="0"/>
              <a:t>）用的是指数分布族的性质，这里就不证了。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B927C4-A46A-B146-B2D7-E18C99729829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6842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B927C4-A46A-B146-B2D7-E18C9972982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22806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多重积分变成累次积分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B927C4-A46A-B146-B2D7-E18C99729829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8889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第一个等号，利用条件独立性，把联合密度拆成边缘密度的乘积</a:t>
            </a:r>
            <a:endParaRPr lang="en-US" altLang="zh-CN" dirty="0"/>
          </a:p>
          <a:p>
            <a:r>
              <a:rPr lang="zh-CN" altLang="en-US" dirty="0"/>
              <a:t>第三个等号，因为</a:t>
            </a:r>
            <a:r>
              <a:rPr lang="en-US" altLang="zh-CN" dirty="0" err="1"/>
              <a:t>z_n</a:t>
            </a:r>
            <a:r>
              <a:rPr lang="zh-CN" altLang="en-US" dirty="0"/>
              <a:t>是离散变量，所以期望是求和</a:t>
            </a:r>
            <a:endParaRPr lang="en-US" altLang="zh-CN" dirty="0"/>
          </a:p>
          <a:p>
            <a:r>
              <a:rPr lang="zh-CN" altLang="en-US" dirty="0"/>
              <a:t>第四个等号，</a:t>
            </a:r>
            <a:r>
              <a:rPr lang="en-US" altLang="zh-CN" dirty="0"/>
              <a:t>q(</a:t>
            </a:r>
            <a:r>
              <a:rPr lang="en-US" altLang="zh-CN" dirty="0" err="1"/>
              <a:t>z_n</a:t>
            </a:r>
            <a:r>
              <a:rPr lang="en-US" altLang="zh-CN" dirty="0"/>
              <a:t>| eta )</a:t>
            </a:r>
            <a:r>
              <a:rPr lang="zh-CN" altLang="en-US" dirty="0"/>
              <a:t>就是 </a:t>
            </a:r>
            <a:r>
              <a:rPr lang="en-US" altLang="zh-CN" dirty="0" err="1"/>
              <a:t>η_nk</a:t>
            </a:r>
            <a:r>
              <a:rPr lang="zh-CN" altLang="en-US" dirty="0"/>
              <a:t>，后面的概率类似于 </a:t>
            </a:r>
            <a:r>
              <a:rPr lang="en-US" altLang="zh-CN" dirty="0"/>
              <a:t>0-1 </a:t>
            </a:r>
            <a:r>
              <a:rPr lang="zh-CN" altLang="en-US" dirty="0"/>
              <a:t>分布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B927C4-A46A-B146-B2D7-E18C99729829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73795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和第一项推导一样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B927C4-A46A-B146-B2D7-E18C99729829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39962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这个和之前的类似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至此，我们就推出了证据下界的表达式。那么接下来就是对参数进行估计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B927C4-A46A-B146-B2D7-E18C99729829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99744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首先是变分参数的估计。先来看</a:t>
            </a:r>
            <a:r>
              <a:rPr lang="en-US" altLang="zh-CN" dirty="0"/>
              <a:t>η</a:t>
            </a:r>
            <a:r>
              <a:rPr lang="zh-CN" altLang="en-US" dirty="0"/>
              <a:t>，</a:t>
            </a:r>
            <a:r>
              <a:rPr lang="en-US" altLang="zh-CN" dirty="0" err="1"/>
              <a:t>η_nk</a:t>
            </a:r>
            <a:r>
              <a:rPr lang="zh-CN" altLang="en-US" dirty="0"/>
              <a:t>是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B927C4-A46A-B146-B2D7-E18C99729829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80772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这里使用正比是没有问题的，因为 </a:t>
            </a:r>
            <a:r>
              <a:rPr lang="en-US" altLang="zh-CN" dirty="0" err="1"/>
              <a:t>η_nk</a:t>
            </a:r>
            <a:r>
              <a:rPr lang="en-US" altLang="zh-CN" dirty="0"/>
              <a:t> </a:t>
            </a:r>
            <a:r>
              <a:rPr lang="zh-CN" altLang="en-US" dirty="0"/>
              <a:t>的和为</a:t>
            </a:r>
            <a:r>
              <a:rPr lang="en-US" altLang="zh-CN" dirty="0"/>
              <a:t>1</a:t>
            </a:r>
            <a:r>
              <a:rPr lang="zh-CN" altLang="en-US" dirty="0"/>
              <a:t>，你求到每个</a:t>
            </a:r>
            <a:r>
              <a:rPr lang="en-US" altLang="zh-CN" dirty="0" err="1"/>
              <a:t>η_nk</a:t>
            </a:r>
            <a:r>
              <a:rPr lang="zh-CN" altLang="en-US" dirty="0"/>
              <a:t>，只需要对它做一下规范化就行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B927C4-A46A-B146-B2D7-E18C99729829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27890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dirty="0">
                <a:cs typeface="+mn-ea"/>
                <a:sym typeface="+mn-lt"/>
              </a:rPr>
              <a:t>然后我们就</a:t>
            </a:r>
            <a:r>
              <a:rPr lang="ja-JP" altLang="en-US" sz="1200" dirty="0">
                <a:cs typeface="+mn-ea"/>
                <a:sym typeface="+mn-lt"/>
              </a:rPr>
              <a:t>得到</a:t>
            </a:r>
            <a:r>
              <a:rPr lang="zh-CN" altLang="en-US" sz="1200" dirty="0">
                <a:cs typeface="+mn-ea"/>
                <a:sym typeface="+mn-lt"/>
              </a:rPr>
              <a:t>了</a:t>
            </a:r>
            <a:r>
              <a:rPr lang="ja-JP" altLang="en-US" sz="1200" dirty="0">
                <a:cs typeface="+mn-ea"/>
                <a:sym typeface="+mn-lt"/>
              </a:rPr>
              <a:t>由坐标上升算法估计变分参数的方法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B927C4-A46A-B146-B2D7-E18C99729829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9402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然后是关于 </a:t>
            </a:r>
            <a:r>
              <a:rPr lang="en-US" altLang="zh-CN" dirty="0"/>
              <a:t>α </a:t>
            </a:r>
            <a:r>
              <a:rPr lang="zh-CN" altLang="en-US" dirty="0"/>
              <a:t>的最大化，因为 </a:t>
            </a:r>
            <a:r>
              <a:rPr lang="en-US" altLang="zh-CN" dirty="0"/>
              <a:t>α </a:t>
            </a:r>
            <a:r>
              <a:rPr lang="zh-CN" altLang="en-US" dirty="0"/>
              <a:t>没有约束，所以可以直接对它求导。（</a:t>
            </a:r>
            <a:r>
              <a:rPr lang="en-US" altLang="zh-CN" dirty="0"/>
              <a:t>20.66</a:t>
            </a:r>
            <a:r>
              <a:rPr lang="zh-CN" altLang="en-US" dirty="0"/>
              <a:t>）和（</a:t>
            </a:r>
            <a:r>
              <a:rPr lang="en-US" altLang="zh-CN" dirty="0"/>
              <a:t>20.67</a:t>
            </a:r>
            <a:r>
              <a:rPr lang="zh-CN" altLang="en-US" dirty="0"/>
              <a:t>）分别是证据下界关于 </a:t>
            </a:r>
            <a:r>
              <a:rPr lang="en-US" altLang="zh-CN" dirty="0"/>
              <a:t>α </a:t>
            </a:r>
            <a:r>
              <a:rPr lang="zh-CN" altLang="en-US" dirty="0"/>
              <a:t>的导数和海森矩阵，可以利用二阶优化算法</a:t>
            </a:r>
            <a:r>
              <a:rPr lang="en-US" altLang="zh-CN" dirty="0"/>
              <a:t>——</a:t>
            </a:r>
            <a:r>
              <a:rPr lang="zh-CN" altLang="en-US" dirty="0"/>
              <a:t>牛顿法求得</a:t>
            </a:r>
            <a:r>
              <a:rPr lang="en-US" altLang="zh-CN" dirty="0"/>
              <a:t>L</a:t>
            </a:r>
            <a:r>
              <a:rPr lang="zh-CN" altLang="en-US" dirty="0"/>
              <a:t>关于 </a:t>
            </a:r>
            <a:r>
              <a:rPr lang="en-US" altLang="zh-CN" dirty="0"/>
              <a:t>α </a:t>
            </a:r>
            <a:r>
              <a:rPr lang="zh-CN" altLang="en-US" dirty="0"/>
              <a:t>的极大值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B927C4-A46A-B146-B2D7-E18C99729829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56583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最后我们就得到了完整的变分</a:t>
            </a:r>
            <a:r>
              <a:rPr lang="en-US" altLang="zh-CN" dirty="0"/>
              <a:t>EM</a:t>
            </a:r>
            <a:r>
              <a:rPr lang="zh-CN" altLang="en-US" dirty="0"/>
              <a:t>算法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B927C4-A46A-B146-B2D7-E18C99729829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7493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可以看到，当</a:t>
            </a:r>
            <a:r>
              <a:rPr lang="en-US" altLang="zh-CN" dirty="0"/>
              <a:t>k=2</a:t>
            </a:r>
            <a:r>
              <a:rPr lang="zh-CN" altLang="en-US" dirty="0"/>
              <a:t>时，就是说每次试验的结果只有两种，要么成功要么失败，此时多项分布就是二项分布，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B927C4-A46A-B146-B2D7-E18C9972982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8348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这里是多项分布完整的数学定义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B927C4-A46A-B146-B2D7-E18C9972982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1564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B927C4-A46A-B146-B2D7-E18C9972982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427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而刚才我们看到多项分布的参数也是在 </a:t>
            </a:r>
            <a:r>
              <a:rPr lang="en-US" altLang="zh-CN" dirty="0"/>
              <a:t>k-1 </a:t>
            </a:r>
            <a:r>
              <a:rPr lang="zh-CN" altLang="en-US" dirty="0"/>
              <a:t>维单纯形上的，所以可以理解为什么把迪利克雷分布作为多项分布的先验分布，先验分布可以简单的理解为：在观测到数据之前，对模型参数的主观推测。</a:t>
            </a:r>
            <a:endParaRPr lang="en-US" altLang="zh-CN" dirty="0"/>
          </a:p>
          <a:p>
            <a:r>
              <a:rPr lang="zh-CN" altLang="en-US" dirty="0"/>
              <a:t>右边这个图是迪利克雷分布参数 </a:t>
            </a:r>
            <a:r>
              <a:rPr lang="en-US" altLang="zh-CN" dirty="0"/>
              <a:t>α </a:t>
            </a:r>
            <a:r>
              <a:rPr lang="zh-CN" altLang="en-US" dirty="0"/>
              <a:t>不同时在二维单纯形上的表示，可以看到当 </a:t>
            </a:r>
            <a:r>
              <a:rPr lang="en-US" altLang="zh-CN" dirty="0"/>
              <a:t>α </a:t>
            </a:r>
            <a:r>
              <a:rPr lang="zh-CN" altLang="en-US" dirty="0"/>
              <a:t>增大的时候，随机变量的分布变得更加集中，当 </a:t>
            </a:r>
            <a:r>
              <a:rPr lang="en-US" altLang="zh-CN" dirty="0"/>
              <a:t>α </a:t>
            </a:r>
            <a:r>
              <a:rPr lang="zh-CN" altLang="en-US" dirty="0"/>
              <a:t>不对称的时候，分布也会发生偏移。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B927C4-A46A-B146-B2D7-E18C9972982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0300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二项分布是多项分布 </a:t>
            </a:r>
            <a:r>
              <a:rPr lang="en-US" altLang="zh-CN" dirty="0"/>
              <a:t>k=2 </a:t>
            </a:r>
            <a:r>
              <a:rPr lang="zh-CN" altLang="en-US" dirty="0"/>
              <a:t>时的情况，即试验可能的结果只有两种</a:t>
            </a:r>
            <a:endParaRPr lang="en-US" altLang="zh-CN" dirty="0"/>
          </a:p>
          <a:p>
            <a:r>
              <a:rPr lang="en-US" altLang="zh-CN" dirty="0"/>
              <a:t>β </a:t>
            </a:r>
            <a:r>
              <a:rPr lang="zh-CN" altLang="en-US" dirty="0"/>
              <a:t>分布是迪利克雷分布当 </a:t>
            </a:r>
            <a:r>
              <a:rPr lang="en-US" altLang="zh-CN" dirty="0"/>
              <a:t>k=2 </a:t>
            </a:r>
            <a:r>
              <a:rPr lang="zh-CN" altLang="en-US" dirty="0"/>
              <a:t>时的情况，也就是随机变量是二维的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B927C4-A46A-B146-B2D7-E18C9972982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9314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迪利克雷分布当 </a:t>
            </a:r>
            <a:r>
              <a:rPr lang="en-US" altLang="zh-CN" dirty="0"/>
              <a:t>k=2 </a:t>
            </a:r>
            <a:r>
              <a:rPr lang="zh-CN" altLang="en-US" dirty="0"/>
              <a:t>时，变成 </a:t>
            </a:r>
            <a:r>
              <a:rPr lang="en-US" altLang="zh-CN" dirty="0"/>
              <a:t>β </a:t>
            </a:r>
            <a:r>
              <a:rPr lang="zh-CN" altLang="en-US" dirty="0"/>
              <a:t>分布，多项分布当 </a:t>
            </a:r>
            <a:r>
              <a:rPr lang="en-US" altLang="zh-CN" dirty="0"/>
              <a:t>k=2 </a:t>
            </a:r>
            <a:r>
              <a:rPr lang="zh-CN" altLang="en-US" dirty="0"/>
              <a:t>时变成二项分布</a:t>
            </a:r>
            <a:endParaRPr lang="en-US" altLang="zh-CN" dirty="0"/>
          </a:p>
          <a:p>
            <a:r>
              <a:rPr lang="zh-CN" altLang="en-US" dirty="0"/>
              <a:t>多项分布当 </a:t>
            </a:r>
            <a:r>
              <a:rPr lang="en-US" altLang="zh-CN" dirty="0"/>
              <a:t>n=1 </a:t>
            </a:r>
            <a:r>
              <a:rPr lang="zh-CN" altLang="en-US" dirty="0"/>
              <a:t>时变成类别分布，二项分布 </a:t>
            </a:r>
            <a:r>
              <a:rPr lang="en-US" altLang="zh-CN" dirty="0"/>
              <a:t>n=1 </a:t>
            </a:r>
            <a:r>
              <a:rPr lang="zh-CN" altLang="en-US" dirty="0"/>
              <a:t>时变成伯努利分布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B927C4-A46A-B146-B2D7-E18C9972982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7609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指数分布族是一个很大的族群，包括二项分布、泊松分布、指数分布、正态分布等等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B927C4-A46A-B146-B2D7-E18C9972982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6674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EE756-77E1-D74B-98C8-FCA8D8943E8D}" type="datetimeFigureOut">
              <a:rPr lang="en-US" smtClean="0"/>
              <a:t>11/5/2021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D1E4-3750-E843-AB4E-05B86160406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EE756-77E1-D74B-98C8-FCA8D8943E8D}" type="datetimeFigureOut">
              <a:rPr lang="en-US" smtClean="0"/>
              <a:t>11/5/2021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D1E4-3750-E843-AB4E-05B86160406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EE756-77E1-D74B-98C8-FCA8D8943E8D}" type="datetimeFigureOut">
              <a:rPr lang="en-US" smtClean="0"/>
              <a:t>11/5/2021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D1E4-3750-E843-AB4E-05B86160406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8914" y="1073150"/>
            <a:ext cx="10515600" cy="1325563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283619"/>
            <a:ext cx="10515600" cy="4351338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EE756-77E1-D74B-98C8-FCA8D8943E8D}" type="datetimeFigureOut">
              <a:rPr lang="en-US" smtClean="0"/>
              <a:t>11/5/2021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D1E4-3750-E843-AB4E-05B86160406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EE756-77E1-D74B-98C8-FCA8D8943E8D}" type="datetimeFigureOut">
              <a:rPr lang="en-US" smtClean="0"/>
              <a:t>11/5/2021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D1E4-3750-E843-AB4E-05B86160406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EE756-77E1-D74B-98C8-FCA8D8943E8D}" type="datetimeFigureOut">
              <a:rPr lang="en-US" smtClean="0"/>
              <a:t>11/5/2021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D1E4-3750-E843-AB4E-05B86160406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EE756-77E1-D74B-98C8-FCA8D8943E8D}" type="datetimeFigureOut">
              <a:rPr lang="en-US" smtClean="0"/>
              <a:t>11/5/2021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D1E4-3750-E843-AB4E-05B86160406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EE756-77E1-D74B-98C8-FCA8D8943E8D}" type="datetimeFigureOut">
              <a:rPr lang="en-US" smtClean="0"/>
              <a:t>11/5/2021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D1E4-3750-E843-AB4E-05B86160406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EE756-77E1-D74B-98C8-FCA8D8943E8D}" type="datetimeFigureOut">
              <a:rPr lang="en-US" smtClean="0"/>
              <a:t>11/5/2021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D1E4-3750-E843-AB4E-05B86160406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EE756-77E1-D74B-98C8-FCA8D8943E8D}" type="datetimeFigureOut">
              <a:rPr lang="en-US" smtClean="0"/>
              <a:t>11/5/2021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D1E4-3750-E843-AB4E-05B86160406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EE756-77E1-D74B-98C8-FCA8D8943E8D}" type="datetimeFigureOut">
              <a:rPr lang="en-US" smtClean="0"/>
              <a:t>11/5/2021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D1E4-3750-E843-AB4E-05B86160406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DEE756-77E1-D74B-98C8-FCA8D8943E8D}" type="datetimeFigureOut">
              <a:rPr lang="en-US" smtClean="0"/>
              <a:t>11/5/2021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2085F54-C63B-4CA9-A1D0-531CC654F915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1301048" y="2"/>
            <a:ext cx="890952" cy="890952"/>
          </a:xfrm>
          <a:prstGeom prst="ellipse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8FD1E4-3750-E843-AB4E-05B861604062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Segoe UI" panose="020B0502040204020203" pitchFamily="34" charset="0"/>
          <a:ea typeface="+mj-ea"/>
          <a:cs typeface="Segoe UI" panose="020B050204020402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60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12" Type="http://schemas.openxmlformats.org/officeDocument/2006/relationships/image" Target="../media/image5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11" Type="http://schemas.openxmlformats.org/officeDocument/2006/relationships/image" Target="../media/image58.png"/><Relationship Id="rId5" Type="http://schemas.openxmlformats.org/officeDocument/2006/relationships/image" Target="../media/image52.png"/><Relationship Id="rId10" Type="http://schemas.openxmlformats.org/officeDocument/2006/relationships/image" Target="../media/image57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5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2.png"/><Relationship Id="rId7" Type="http://schemas.openxmlformats.org/officeDocument/2006/relationships/image" Target="../media/image67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11" Type="http://schemas.openxmlformats.org/officeDocument/2006/relationships/image" Target="../media/image78.png"/><Relationship Id="rId5" Type="http://schemas.openxmlformats.org/officeDocument/2006/relationships/image" Target="../media/image74.png"/><Relationship Id="rId10" Type="http://schemas.openxmlformats.org/officeDocument/2006/relationships/image" Target="../media/image77.png"/><Relationship Id="rId4" Type="http://schemas.openxmlformats.org/officeDocument/2006/relationships/image" Target="../media/image73.png"/><Relationship Id="rId9" Type="http://schemas.openxmlformats.org/officeDocument/2006/relationships/image" Target="../media/image5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79.png"/><Relationship Id="rId7" Type="http://schemas.openxmlformats.org/officeDocument/2006/relationships/image" Target="../media/image8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55.png"/><Relationship Id="rId4" Type="http://schemas.openxmlformats.org/officeDocument/2006/relationships/image" Target="../media/image80.png"/><Relationship Id="rId9" Type="http://schemas.openxmlformats.org/officeDocument/2006/relationships/image" Target="../media/image7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5" Type="http://schemas.openxmlformats.org/officeDocument/2006/relationships/image" Target="../media/image91.png"/><Relationship Id="rId4" Type="http://schemas.openxmlformats.org/officeDocument/2006/relationships/image" Target="../media/image9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13" Type="http://schemas.openxmlformats.org/officeDocument/2006/relationships/image" Target="../media/image108.png"/><Relationship Id="rId3" Type="http://schemas.openxmlformats.org/officeDocument/2006/relationships/image" Target="../media/image98.png"/><Relationship Id="rId7" Type="http://schemas.openxmlformats.org/officeDocument/2006/relationships/image" Target="../media/image102.png"/><Relationship Id="rId12" Type="http://schemas.openxmlformats.org/officeDocument/2006/relationships/image" Target="../media/image107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11" Type="http://schemas.openxmlformats.org/officeDocument/2006/relationships/image" Target="../media/image106.png"/><Relationship Id="rId5" Type="http://schemas.openxmlformats.org/officeDocument/2006/relationships/image" Target="../media/image100.png"/><Relationship Id="rId10" Type="http://schemas.openxmlformats.org/officeDocument/2006/relationships/image" Target="../media/image105.png"/><Relationship Id="rId4" Type="http://schemas.openxmlformats.org/officeDocument/2006/relationships/image" Target="../media/image99.png"/><Relationship Id="rId9" Type="http://schemas.openxmlformats.org/officeDocument/2006/relationships/image" Target="../media/image104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3" Type="http://schemas.openxmlformats.org/officeDocument/2006/relationships/image" Target="../media/image109.png"/><Relationship Id="rId7" Type="http://schemas.openxmlformats.org/officeDocument/2006/relationships/image" Target="../media/image113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2.png"/><Relationship Id="rId11" Type="http://schemas.openxmlformats.org/officeDocument/2006/relationships/image" Target="../media/image117.png"/><Relationship Id="rId5" Type="http://schemas.openxmlformats.org/officeDocument/2006/relationships/image" Target="../media/image111.png"/><Relationship Id="rId10" Type="http://schemas.openxmlformats.org/officeDocument/2006/relationships/image" Target="../media/image116.png"/><Relationship Id="rId4" Type="http://schemas.openxmlformats.org/officeDocument/2006/relationships/image" Target="../media/image110.png"/><Relationship Id="rId9" Type="http://schemas.openxmlformats.org/officeDocument/2006/relationships/image" Target="../media/image115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3" Type="http://schemas.openxmlformats.org/officeDocument/2006/relationships/image" Target="../media/image119.png"/><Relationship Id="rId7" Type="http://schemas.openxmlformats.org/officeDocument/2006/relationships/image" Target="../media/image116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5.png"/><Relationship Id="rId5" Type="http://schemas.openxmlformats.org/officeDocument/2006/relationships/image" Target="../media/image114.png"/><Relationship Id="rId10" Type="http://schemas.openxmlformats.org/officeDocument/2006/relationships/image" Target="../media/image122.png"/><Relationship Id="rId4" Type="http://schemas.openxmlformats.org/officeDocument/2006/relationships/image" Target="../media/image120.png"/><Relationship Id="rId9" Type="http://schemas.openxmlformats.org/officeDocument/2006/relationships/image" Target="../media/image12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8.png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1.png"/><Relationship Id="rId4" Type="http://schemas.openxmlformats.org/officeDocument/2006/relationships/image" Target="../media/image13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png"/><Relationship Id="rId3" Type="http://schemas.openxmlformats.org/officeDocument/2006/relationships/image" Target="../media/image114.png"/><Relationship Id="rId7" Type="http://schemas.openxmlformats.org/officeDocument/2006/relationships/image" Target="../media/image13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5.png"/><Relationship Id="rId5" Type="http://schemas.openxmlformats.org/officeDocument/2006/relationships/image" Target="../media/image134.png"/><Relationship Id="rId10" Type="http://schemas.openxmlformats.org/officeDocument/2006/relationships/image" Target="../media/image122.png"/><Relationship Id="rId4" Type="http://schemas.openxmlformats.org/officeDocument/2006/relationships/image" Target="../media/image115.png"/><Relationship Id="rId9" Type="http://schemas.openxmlformats.org/officeDocument/2006/relationships/image" Target="../media/image138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3" Type="http://schemas.openxmlformats.org/officeDocument/2006/relationships/image" Target="../media/image134.png"/><Relationship Id="rId7" Type="http://schemas.openxmlformats.org/officeDocument/2006/relationships/image" Target="../media/image14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.png"/><Relationship Id="rId11" Type="http://schemas.openxmlformats.org/officeDocument/2006/relationships/image" Target="../media/image145.png"/><Relationship Id="rId5" Type="http://schemas.openxmlformats.org/officeDocument/2006/relationships/image" Target="../media/image114.png"/><Relationship Id="rId10" Type="http://schemas.openxmlformats.org/officeDocument/2006/relationships/image" Target="../media/image144.png"/><Relationship Id="rId4" Type="http://schemas.openxmlformats.org/officeDocument/2006/relationships/image" Target="../media/image139.png"/><Relationship Id="rId9" Type="http://schemas.openxmlformats.org/officeDocument/2006/relationships/image" Target="../media/image14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9.png"/><Relationship Id="rId4" Type="http://schemas.openxmlformats.org/officeDocument/2006/relationships/image" Target="../media/image14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4042937" y="3044279"/>
            <a:ext cx="410612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>
                <a:cs typeface="+mn-ea"/>
                <a:sym typeface="+mn-lt"/>
              </a:rPr>
              <a:t>主题模型之</a:t>
            </a:r>
            <a:r>
              <a:rPr lang="en-US" altLang="zh-CN" sz="4400" dirty="0">
                <a:cs typeface="+mn-ea"/>
                <a:sym typeface="+mn-lt"/>
              </a:rPr>
              <a:t>LDA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2727" y="1171646"/>
            <a:ext cx="2777692" cy="93385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BD3C9CFB-5B27-4F92-A8C7-C108242CBF6F}"/>
              </a:ext>
            </a:extLst>
          </p:cNvPr>
          <p:cNvSpPr txBox="1"/>
          <p:nvPr/>
        </p:nvSpPr>
        <p:spPr>
          <a:xfrm>
            <a:off x="8739554" y="5196254"/>
            <a:ext cx="22244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cs typeface="+mn-ea"/>
                <a:sym typeface="+mn-lt"/>
              </a:rPr>
              <a:t>汇报人：刘磊</a:t>
            </a:r>
            <a:endParaRPr lang="en-US" altLang="zh-CN" dirty="0">
              <a:cs typeface="+mn-ea"/>
              <a:sym typeface="+mn-lt"/>
            </a:endParaRPr>
          </a:p>
          <a:p>
            <a:r>
              <a:rPr lang="zh-CN" altLang="en-US" dirty="0">
                <a:cs typeface="+mn-ea"/>
                <a:sym typeface="+mn-lt"/>
              </a:rPr>
              <a:t>日期：</a:t>
            </a:r>
            <a:r>
              <a:rPr lang="en-US" altLang="zh-CN" dirty="0">
                <a:cs typeface="+mn-ea"/>
                <a:sym typeface="+mn-lt"/>
              </a:rPr>
              <a:t>2021-11-3</a:t>
            </a:r>
            <a:endParaRPr lang="zh-CN" altLang="en-US" dirty="0"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15323"/>
            <a:ext cx="10515600" cy="4865220"/>
          </a:xfrm>
        </p:spPr>
        <p:txBody>
          <a:bodyPr>
            <a:normAutofit/>
          </a:bodyPr>
          <a:lstStyle/>
          <a:p>
            <a:r>
              <a:rPr lang="ja-JP" altLang="en-US" sz="2400" dirty="0">
                <a:cs typeface="+mn-ea"/>
                <a:sym typeface="+mn-lt"/>
              </a:rPr>
              <a:t>狄利克雷分布</a:t>
            </a:r>
            <a:r>
              <a:rPr lang="zh-CN" altLang="en-US" sz="2400" dirty="0">
                <a:cs typeface="+mn-ea"/>
                <a:sym typeface="+mn-lt"/>
              </a:rPr>
              <a:t>的</a:t>
            </a:r>
            <a:r>
              <a:rPr lang="ja-JP" altLang="en-US" sz="2400" dirty="0">
                <a:cs typeface="+mn-ea"/>
                <a:sym typeface="+mn-lt"/>
              </a:rPr>
              <a:t>重要性质：</a:t>
            </a:r>
            <a:endParaRPr lang="en-GB" altLang="ja-JP" sz="2400" dirty="0">
              <a:cs typeface="+mn-ea"/>
              <a:sym typeface="+mn-lt"/>
            </a:endParaRPr>
          </a:p>
          <a:p>
            <a:pPr marL="914400" lvl="1" indent="-457200">
              <a:buFont typeface="+mj-ea"/>
              <a:buAutoNum type="circleNumDbPlain"/>
            </a:pPr>
            <a:r>
              <a:rPr lang="ja-JP" altLang="en-US" sz="2000" dirty="0">
                <a:cs typeface="+mn-ea"/>
                <a:sym typeface="+mn-lt"/>
              </a:rPr>
              <a:t>狄利克雷分布属于指数分布族</a:t>
            </a:r>
            <a:endParaRPr lang="en-GB" altLang="ja-JP" sz="2000" dirty="0">
              <a:cs typeface="+mn-ea"/>
              <a:sym typeface="+mn-lt"/>
            </a:endParaRPr>
          </a:p>
          <a:p>
            <a:pPr marL="914400" lvl="1" indent="-457200">
              <a:buFont typeface="+mj-ea"/>
              <a:buAutoNum type="circleNumDbPlain"/>
            </a:pPr>
            <a:r>
              <a:rPr lang="ja-JP" altLang="en-US" sz="2000" dirty="0">
                <a:cs typeface="+mn-ea"/>
                <a:sym typeface="+mn-lt"/>
              </a:rPr>
              <a:t>狄利克雷分布是多项分布的</a:t>
            </a:r>
            <a:r>
              <a:rPr lang="zh-CN" altLang="en-US" sz="2000" dirty="0">
                <a:cs typeface="+mn-ea"/>
                <a:sym typeface="+mn-lt"/>
              </a:rPr>
              <a:t>共轭</a:t>
            </a:r>
            <a:r>
              <a:rPr lang="ja-JP" altLang="en-US" sz="2000" dirty="0">
                <a:cs typeface="+mn-ea"/>
                <a:sym typeface="+mn-lt"/>
              </a:rPr>
              <a:t>先验（</a:t>
            </a:r>
            <a:r>
              <a:rPr lang="en-US" altLang="zh-CN" sz="2000" dirty="0">
                <a:cs typeface="+mn-ea"/>
                <a:sym typeface="+mn-lt"/>
              </a:rPr>
              <a:t>conjugate prior</a:t>
            </a:r>
            <a:r>
              <a:rPr lang="zh-CN" altLang="en-US" sz="2000" dirty="0">
                <a:cs typeface="+mn-ea"/>
                <a:sym typeface="+mn-lt"/>
              </a:rPr>
              <a:t>）</a:t>
            </a:r>
            <a:endParaRPr lang="en-US" altLang="zh-CN" sz="2000" dirty="0">
              <a:cs typeface="+mn-ea"/>
              <a:sym typeface="+mn-lt"/>
            </a:endParaRPr>
          </a:p>
          <a:p>
            <a:pPr marL="514350" indent="-514350">
              <a:buFont typeface="+mj-ea"/>
              <a:buAutoNum type="circleNumDbPlain"/>
            </a:pPr>
            <a:endParaRPr lang="en-US" altLang="ja-JP" sz="1000" dirty="0">
              <a:latin typeface="+mn-lt"/>
              <a:cs typeface="+mn-ea"/>
              <a:sym typeface="+mn-lt"/>
            </a:endParaRPr>
          </a:p>
          <a:p>
            <a:r>
              <a:rPr lang="ja-JP" altLang="en-US" sz="2400" dirty="0">
                <a:latin typeface="+mn-lt"/>
                <a:cs typeface="+mn-ea"/>
                <a:sym typeface="+mn-lt"/>
              </a:rPr>
              <a:t>贝叶斯学习中常使用共轭分布</a:t>
            </a:r>
            <a:endParaRPr lang="en-GB" altLang="ja-JP" sz="2400" dirty="0">
              <a:latin typeface="+mn-lt"/>
              <a:cs typeface="+mn-ea"/>
              <a:sym typeface="+mn-lt"/>
            </a:endParaRPr>
          </a:p>
          <a:p>
            <a:r>
              <a:rPr lang="ja-JP" altLang="en-US" sz="2400" dirty="0">
                <a:latin typeface="+mn-lt"/>
                <a:cs typeface="+mn-ea"/>
                <a:sym typeface="+mn-lt"/>
              </a:rPr>
              <a:t>如果后验分布与先验分布属于同类，则先验分布与后验分布称为共轭分布（</a:t>
            </a:r>
            <a:r>
              <a:rPr lang="en-US" sz="2400" dirty="0">
                <a:latin typeface="+mn-lt"/>
                <a:cs typeface="+mn-ea"/>
                <a:sym typeface="+mn-lt"/>
              </a:rPr>
              <a:t>conjugate distributions)，</a:t>
            </a:r>
            <a:r>
              <a:rPr lang="ja-JP" altLang="en-US" sz="2400" dirty="0">
                <a:latin typeface="+mn-lt"/>
                <a:cs typeface="+mn-ea"/>
                <a:sym typeface="+mn-lt"/>
              </a:rPr>
              <a:t>先验分布称为共轭先验（</a:t>
            </a:r>
            <a:r>
              <a:rPr lang="en-US" sz="2400" dirty="0">
                <a:latin typeface="+mn-lt"/>
                <a:cs typeface="+mn-ea"/>
                <a:sym typeface="+mn-lt"/>
              </a:rPr>
              <a:t>conjugate prior)</a:t>
            </a:r>
            <a:endParaRPr lang="en-US" altLang="ja-JP" sz="2400" dirty="0">
              <a:latin typeface="+mn-lt"/>
              <a:cs typeface="+mn-ea"/>
              <a:sym typeface="+mn-lt"/>
            </a:endParaRPr>
          </a:p>
          <a:p>
            <a:r>
              <a:rPr lang="ja-JP" altLang="en-US" sz="2400" dirty="0">
                <a:latin typeface="+mn-lt"/>
                <a:cs typeface="+mn-ea"/>
                <a:sym typeface="+mn-lt"/>
              </a:rPr>
              <a:t>如果多项分布的先验分布是狄利克雷分布，则其后验分布也为狄利克雷分布，两者构成共轭分布</a:t>
            </a:r>
            <a:endParaRPr lang="en-GB" altLang="ja-JP" sz="2400" dirty="0">
              <a:latin typeface="+mn-lt"/>
              <a:cs typeface="+mn-ea"/>
              <a:sym typeface="+mn-lt"/>
            </a:endParaRPr>
          </a:p>
          <a:p>
            <a:r>
              <a:rPr lang="ja-JP" altLang="en-US" sz="2400" dirty="0">
                <a:latin typeface="+mn-lt"/>
                <a:cs typeface="+mn-ea"/>
                <a:sym typeface="+mn-lt"/>
              </a:rPr>
              <a:t>作为先验分布的狄利克雷分布的参数又称为超参数</a:t>
            </a:r>
            <a:endParaRPr lang="en-GB" altLang="ja-JP" sz="2400" dirty="0">
              <a:latin typeface="+mn-lt"/>
              <a:cs typeface="+mn-ea"/>
              <a:sym typeface="+mn-lt"/>
            </a:endParaRPr>
          </a:p>
          <a:p>
            <a:r>
              <a:rPr lang="ja-JP" altLang="en-US" sz="2400" dirty="0">
                <a:latin typeface="+mn-lt"/>
                <a:cs typeface="+mn-ea"/>
                <a:sym typeface="+mn-lt"/>
              </a:rPr>
              <a:t>使用共轭分布的好处是便于从先验分布计算后验分布</a:t>
            </a:r>
            <a:endParaRPr lang="en-US" sz="2400" dirty="0">
              <a:latin typeface="+mn-lt"/>
              <a:cs typeface="+mn-ea"/>
              <a:sym typeface="+mn-lt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04A3244-25CF-4776-8931-114FD593C2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849" y="351402"/>
            <a:ext cx="10515600" cy="736990"/>
          </a:xfrm>
        </p:spPr>
        <p:txBody>
          <a:bodyPr>
            <a:normAutofit/>
          </a:bodyPr>
          <a:lstStyle/>
          <a:p>
            <a:r>
              <a:rPr lang="en-US" altLang="ja-JP" sz="3200" dirty="0">
                <a:latin typeface="+mn-lt"/>
                <a:ea typeface="+mn-ea"/>
                <a:cs typeface="+mn-ea"/>
                <a:sym typeface="+mn-lt"/>
              </a:rPr>
              <a:t>4. </a:t>
            </a:r>
            <a:r>
              <a:rPr lang="ja-JP" altLang="en-US" sz="3200" dirty="0">
                <a:latin typeface="+mn-lt"/>
                <a:ea typeface="+mn-ea"/>
                <a:cs typeface="+mn-ea"/>
                <a:sym typeface="+mn-lt"/>
              </a:rPr>
              <a:t>共</a:t>
            </a:r>
            <a:r>
              <a:rPr lang="zh-CN" altLang="en-US" sz="3200" dirty="0">
                <a:latin typeface="+mn-lt"/>
                <a:ea typeface="+mn-ea"/>
                <a:cs typeface="+mn-ea"/>
                <a:sym typeface="+mn-lt"/>
              </a:rPr>
              <a:t>轭</a:t>
            </a:r>
            <a:r>
              <a:rPr lang="ja-JP" altLang="en-US" sz="3200" dirty="0">
                <a:latin typeface="+mn-lt"/>
                <a:ea typeface="+mn-ea"/>
                <a:cs typeface="+mn-ea"/>
                <a:sym typeface="+mn-lt"/>
              </a:rPr>
              <a:t>先验</a:t>
            </a:r>
            <a:endParaRPr lang="en-US" sz="3200" dirty="0">
              <a:latin typeface="+mn-lt"/>
              <a:ea typeface="+mn-ea"/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3872" y="1203147"/>
            <a:ext cx="11287836" cy="5154110"/>
          </a:xfrm>
        </p:spPr>
        <p:txBody>
          <a:bodyPr>
            <a:normAutofit/>
          </a:bodyPr>
          <a:lstStyle/>
          <a:p>
            <a:r>
              <a:rPr lang="ja-JP" altLang="en-US" sz="2400" dirty="0">
                <a:cs typeface="+mn-ea"/>
                <a:sym typeface="+mn-lt"/>
              </a:rPr>
              <a:t>设</a:t>
            </a:r>
            <a:r>
              <a:rPr lang="en-US" altLang="zh-CN" sz="2400" dirty="0">
                <a:cs typeface="+mn-ea"/>
                <a:sym typeface="+mn-lt"/>
              </a:rPr>
              <a:t>			</a:t>
            </a:r>
            <a:r>
              <a:rPr lang="zh-CN" altLang="en-US" sz="2400" dirty="0">
                <a:cs typeface="+mn-ea"/>
                <a:sym typeface="+mn-lt"/>
              </a:rPr>
              <a:t>    </a:t>
            </a:r>
            <a:r>
              <a:rPr lang="ja-JP" altLang="en-US" sz="2400" dirty="0">
                <a:cs typeface="+mn-ea"/>
                <a:sym typeface="+mn-lt"/>
              </a:rPr>
              <a:t>是由</a:t>
            </a:r>
            <a:r>
              <a:rPr lang="en-US" altLang="zh-CN" sz="2400" dirty="0">
                <a:cs typeface="+mn-ea"/>
                <a:sym typeface="+mn-lt"/>
              </a:rPr>
              <a:t>k</a:t>
            </a:r>
            <a:r>
              <a:rPr lang="ja-JP" altLang="en-US" sz="2400" dirty="0">
                <a:cs typeface="+mn-ea"/>
                <a:sym typeface="+mn-lt"/>
              </a:rPr>
              <a:t>个元素组成的集合。随机变量</a:t>
            </a:r>
            <a:r>
              <a:rPr lang="en-US" altLang="zh-CN" sz="2400" dirty="0">
                <a:cs typeface="+mn-ea"/>
                <a:sym typeface="+mn-lt"/>
              </a:rPr>
              <a:t>X</a:t>
            </a:r>
            <a:r>
              <a:rPr lang="ja-JP" altLang="en-US" sz="2400" dirty="0">
                <a:cs typeface="+mn-ea"/>
                <a:sym typeface="+mn-lt"/>
              </a:rPr>
              <a:t>服从</a:t>
            </a:r>
            <a:r>
              <a:rPr lang="en-US" altLang="zh-CN" sz="2400" dirty="0">
                <a:cs typeface="+mn-ea"/>
                <a:sym typeface="+mn-lt"/>
              </a:rPr>
              <a:t>W</a:t>
            </a:r>
            <a:r>
              <a:rPr lang="ja-JP" altLang="en-US" sz="2400" dirty="0">
                <a:cs typeface="+mn-ea"/>
                <a:sym typeface="+mn-lt"/>
              </a:rPr>
              <a:t>上的多项分布，</a:t>
            </a:r>
            <a:r>
              <a:rPr lang="en-US" altLang="ja-JP" sz="2400" dirty="0">
                <a:cs typeface="+mn-ea"/>
                <a:sym typeface="+mn-lt"/>
              </a:rPr>
              <a:t>		</a:t>
            </a:r>
            <a:r>
              <a:rPr lang="en-US" altLang="zh-CN" sz="2400" dirty="0">
                <a:cs typeface="+mn-ea"/>
                <a:sym typeface="+mn-lt"/>
              </a:rPr>
              <a:t>，</a:t>
            </a:r>
            <a:r>
              <a:rPr lang="ja-JP" altLang="en-US" sz="2400" dirty="0">
                <a:cs typeface="+mn-ea"/>
                <a:sym typeface="+mn-lt"/>
              </a:rPr>
              <a:t>其中</a:t>
            </a:r>
            <a:r>
              <a:rPr lang="en-US" altLang="zh-CN" sz="2400" dirty="0">
                <a:cs typeface="+mn-ea"/>
                <a:sym typeface="+mn-lt"/>
              </a:rPr>
              <a:t>		     </a:t>
            </a:r>
            <a:r>
              <a:rPr lang="ja-JP" altLang="en-US" sz="2400" dirty="0">
                <a:cs typeface="+mn-ea"/>
                <a:sym typeface="+mn-lt"/>
              </a:rPr>
              <a:t>和</a:t>
            </a:r>
            <a:r>
              <a:rPr lang="en-US" altLang="ja-JP" sz="2400" dirty="0">
                <a:cs typeface="+mn-ea"/>
                <a:sym typeface="+mn-lt"/>
              </a:rPr>
              <a:t>	</a:t>
            </a:r>
            <a:r>
              <a:rPr lang="zh-CN" altLang="en-US" sz="2400" dirty="0">
                <a:cs typeface="+mn-ea"/>
                <a:sym typeface="+mn-lt"/>
              </a:rPr>
              <a:t>                        </a:t>
            </a:r>
            <a:r>
              <a:rPr lang="ja-JP" altLang="en-US" sz="2400" dirty="0">
                <a:cs typeface="+mn-ea"/>
                <a:sym typeface="+mn-lt"/>
              </a:rPr>
              <a:t>是参数</a:t>
            </a:r>
            <a:endParaRPr lang="en-GB" altLang="ja-JP" sz="2400" dirty="0">
              <a:cs typeface="+mn-ea"/>
              <a:sym typeface="+mn-lt"/>
            </a:endParaRPr>
          </a:p>
          <a:p>
            <a:r>
              <a:rPr lang="ja-JP" altLang="en-US" sz="2400" dirty="0">
                <a:cs typeface="+mn-ea"/>
                <a:sym typeface="+mn-lt"/>
              </a:rPr>
              <a:t>参数 </a:t>
            </a:r>
            <a:r>
              <a:rPr lang="en-US" altLang="ja-JP" sz="2400" dirty="0">
                <a:cs typeface="+mn-ea"/>
                <a:sym typeface="+mn-lt"/>
              </a:rPr>
              <a:t>n </a:t>
            </a:r>
            <a:r>
              <a:rPr lang="ja-JP" altLang="en-US" sz="2400" dirty="0">
                <a:cs typeface="+mn-ea"/>
                <a:sym typeface="+mn-lt"/>
              </a:rPr>
              <a:t>为从 </a:t>
            </a:r>
            <a:r>
              <a:rPr lang="en-US" altLang="zh-CN" sz="2400" dirty="0">
                <a:cs typeface="+mn-ea"/>
                <a:sym typeface="+mn-lt"/>
              </a:rPr>
              <a:t>W </a:t>
            </a:r>
            <a:r>
              <a:rPr lang="ja-JP" altLang="en-US" sz="2400" dirty="0">
                <a:cs typeface="+mn-ea"/>
                <a:sym typeface="+mn-lt"/>
              </a:rPr>
              <a:t>中独立</a:t>
            </a:r>
            <a:r>
              <a:rPr lang="zh-CN" altLang="en-US" sz="2400" dirty="0">
                <a:cs typeface="+mn-ea"/>
                <a:sym typeface="+mn-lt"/>
              </a:rPr>
              <a:t>重复</a:t>
            </a:r>
            <a:r>
              <a:rPr lang="ja-JP" altLang="en-US" sz="2400" dirty="0">
                <a:cs typeface="+mn-ea"/>
                <a:sym typeface="+mn-lt"/>
              </a:rPr>
              <a:t>抽取样本的次数，</a:t>
            </a:r>
            <a:r>
              <a:rPr lang="en-US" altLang="ja-JP" sz="2400" dirty="0" err="1">
                <a:cs typeface="+mn-ea"/>
                <a:sym typeface="+mn-lt"/>
              </a:rPr>
              <a:t>n</a:t>
            </a:r>
            <a:r>
              <a:rPr lang="en-US" altLang="ja-JP" sz="2400" baseline="-25000" dirty="0" err="1">
                <a:cs typeface="+mn-ea"/>
                <a:sym typeface="+mn-lt"/>
              </a:rPr>
              <a:t>i</a:t>
            </a:r>
            <a:r>
              <a:rPr lang="en-US" altLang="ja-JP" sz="2400" baseline="-25000" dirty="0">
                <a:cs typeface="+mn-ea"/>
                <a:sym typeface="+mn-lt"/>
              </a:rPr>
              <a:t> </a:t>
            </a:r>
            <a:r>
              <a:rPr lang="ja-JP" altLang="en-US" sz="2400" dirty="0">
                <a:cs typeface="+mn-ea"/>
                <a:sym typeface="+mn-lt"/>
              </a:rPr>
              <a:t>为样本中 </a:t>
            </a:r>
            <a:r>
              <a:rPr lang="en-US" altLang="ja-JP" sz="2400" dirty="0" err="1">
                <a:cs typeface="+mn-ea"/>
                <a:sym typeface="+mn-lt"/>
              </a:rPr>
              <a:t>w</a:t>
            </a:r>
            <a:r>
              <a:rPr lang="en-US" altLang="ja-JP" sz="2400" baseline="-25000" dirty="0" err="1">
                <a:cs typeface="+mn-ea"/>
                <a:sym typeface="+mn-lt"/>
              </a:rPr>
              <a:t>i</a:t>
            </a:r>
            <a:r>
              <a:rPr lang="en-US" altLang="ja-JP" sz="2400" baseline="-25000" dirty="0">
                <a:cs typeface="+mn-ea"/>
                <a:sym typeface="+mn-lt"/>
              </a:rPr>
              <a:t> </a:t>
            </a:r>
            <a:r>
              <a:rPr lang="ja-JP" altLang="en-US" sz="2400" dirty="0">
                <a:cs typeface="+mn-ea"/>
                <a:sym typeface="+mn-lt"/>
              </a:rPr>
              <a:t>出现的次数</a:t>
            </a:r>
            <a:r>
              <a:rPr lang="zh-CN" altLang="en-US" sz="2400" dirty="0">
                <a:cs typeface="+mn-ea"/>
                <a:sym typeface="+mn-lt"/>
              </a:rPr>
              <a:t>（</a:t>
            </a:r>
            <a:r>
              <a:rPr lang="en-US" altLang="zh-CN" sz="2400" dirty="0" err="1">
                <a:cs typeface="+mn-ea"/>
                <a:sym typeface="+mn-lt"/>
              </a:rPr>
              <a:t>i</a:t>
            </a:r>
            <a:r>
              <a:rPr lang="zh-CN" altLang="en-US" sz="2400" dirty="0">
                <a:cs typeface="+mn-ea"/>
                <a:sym typeface="+mn-lt"/>
              </a:rPr>
              <a:t> </a:t>
            </a:r>
            <a:r>
              <a:rPr lang="en-US" altLang="zh-CN" sz="2400" dirty="0">
                <a:cs typeface="+mn-ea"/>
                <a:sym typeface="+mn-lt"/>
              </a:rPr>
              <a:t>=</a:t>
            </a:r>
            <a:r>
              <a:rPr lang="zh-CN" altLang="en-US" sz="2400" dirty="0">
                <a:cs typeface="+mn-ea"/>
                <a:sym typeface="+mn-lt"/>
              </a:rPr>
              <a:t> </a:t>
            </a:r>
            <a:r>
              <a:rPr lang="en-US" altLang="zh-CN" sz="2400" dirty="0">
                <a:cs typeface="+mn-ea"/>
                <a:sym typeface="+mn-lt"/>
              </a:rPr>
              <a:t>1,2,…,k</a:t>
            </a:r>
            <a:r>
              <a:rPr lang="zh-CN" altLang="en-US" sz="2400" dirty="0">
                <a:cs typeface="+mn-ea"/>
                <a:sym typeface="+mn-lt"/>
              </a:rPr>
              <a:t>），</a:t>
            </a:r>
            <a:r>
              <a:rPr lang="ja-JP" altLang="en-US" sz="2400" dirty="0">
                <a:cs typeface="+mn-ea"/>
                <a:sym typeface="+mn-lt"/>
              </a:rPr>
              <a:t>参数</a:t>
            </a:r>
            <a:r>
              <a:rPr lang="zh-CN" altLang="en-US" sz="2400" dirty="0">
                <a:cs typeface="+mn-ea"/>
                <a:sym typeface="+mn-lt"/>
              </a:rPr>
              <a:t>    </a:t>
            </a:r>
            <a:r>
              <a:rPr lang="ja-JP" altLang="en-US" sz="2400" dirty="0">
                <a:cs typeface="+mn-ea"/>
                <a:sym typeface="+mn-lt"/>
              </a:rPr>
              <a:t>为</a:t>
            </a:r>
            <a:r>
              <a:rPr lang="zh-CN" altLang="en-US" sz="2400" dirty="0">
                <a:cs typeface="+mn-ea"/>
                <a:sym typeface="+mn-lt"/>
              </a:rPr>
              <a:t> </a:t>
            </a:r>
            <a:r>
              <a:rPr lang="en-US" altLang="ja-JP" sz="2400" dirty="0" err="1">
                <a:cs typeface="+mn-ea"/>
                <a:sym typeface="+mn-lt"/>
              </a:rPr>
              <a:t>w</a:t>
            </a:r>
            <a:r>
              <a:rPr lang="en-US" altLang="ja-JP" sz="2400" baseline="-25000" dirty="0" err="1">
                <a:cs typeface="+mn-ea"/>
                <a:sym typeface="+mn-lt"/>
              </a:rPr>
              <a:t>i</a:t>
            </a:r>
            <a:r>
              <a:rPr lang="zh-CN" altLang="en-US" sz="2400" dirty="0">
                <a:cs typeface="+mn-ea"/>
                <a:sym typeface="+mn-lt"/>
              </a:rPr>
              <a:t> </a:t>
            </a:r>
            <a:r>
              <a:rPr lang="ja-JP" altLang="en-US" sz="2400" dirty="0">
                <a:cs typeface="+mn-ea"/>
                <a:sym typeface="+mn-lt"/>
              </a:rPr>
              <a:t>出现的概率</a:t>
            </a:r>
            <a:r>
              <a:rPr lang="zh-CN" altLang="en-US" sz="2400" dirty="0">
                <a:cs typeface="+mn-ea"/>
                <a:sym typeface="+mn-lt"/>
              </a:rPr>
              <a:t>（</a:t>
            </a:r>
            <a:r>
              <a:rPr lang="en-US" altLang="zh-CN" sz="2400" dirty="0" err="1">
                <a:cs typeface="+mn-ea"/>
                <a:sym typeface="+mn-lt"/>
              </a:rPr>
              <a:t>i</a:t>
            </a:r>
            <a:r>
              <a:rPr lang="zh-CN" altLang="en-US" sz="2400" dirty="0">
                <a:cs typeface="+mn-ea"/>
                <a:sym typeface="+mn-lt"/>
              </a:rPr>
              <a:t> </a:t>
            </a:r>
            <a:r>
              <a:rPr lang="en-US" altLang="zh-CN" sz="2400" dirty="0">
                <a:cs typeface="+mn-ea"/>
                <a:sym typeface="+mn-lt"/>
              </a:rPr>
              <a:t>=</a:t>
            </a:r>
            <a:r>
              <a:rPr lang="zh-CN" altLang="en-US" sz="2400" dirty="0">
                <a:cs typeface="+mn-ea"/>
                <a:sym typeface="+mn-lt"/>
              </a:rPr>
              <a:t> </a:t>
            </a:r>
            <a:r>
              <a:rPr lang="en-US" altLang="zh-CN" sz="2400" dirty="0">
                <a:cs typeface="+mn-ea"/>
                <a:sym typeface="+mn-lt"/>
              </a:rPr>
              <a:t>1,2,…,k</a:t>
            </a:r>
            <a:r>
              <a:rPr lang="zh-CN" altLang="en-US" sz="2400" dirty="0">
                <a:cs typeface="+mn-ea"/>
                <a:sym typeface="+mn-lt"/>
              </a:rPr>
              <a:t>）</a:t>
            </a:r>
            <a:endParaRPr lang="en-US" altLang="ja-JP" sz="2400" dirty="0">
              <a:latin typeface="+mn-lt"/>
              <a:cs typeface="+mn-ea"/>
              <a:sym typeface="+mn-lt"/>
            </a:endParaRPr>
          </a:p>
          <a:p>
            <a:r>
              <a:rPr lang="ja-JP" altLang="en-US" sz="2400" dirty="0">
                <a:latin typeface="+mn-lt"/>
                <a:cs typeface="+mn-ea"/>
                <a:sym typeface="+mn-lt"/>
              </a:rPr>
              <a:t>将样本数据表示为 </a:t>
            </a:r>
            <a:r>
              <a:rPr lang="en-US" sz="2400" dirty="0">
                <a:latin typeface="+mn-lt"/>
                <a:cs typeface="+mn-ea"/>
                <a:sym typeface="+mn-lt"/>
              </a:rPr>
              <a:t>D，</a:t>
            </a:r>
            <a:r>
              <a:rPr lang="ja-JP" altLang="en-US" sz="2400" dirty="0">
                <a:latin typeface="+mn-lt"/>
                <a:cs typeface="+mn-ea"/>
                <a:sym typeface="+mn-lt"/>
              </a:rPr>
              <a:t>目标是计算在样本数据</a:t>
            </a:r>
            <a:r>
              <a:rPr lang="en-US" sz="2400" dirty="0">
                <a:latin typeface="+mn-lt"/>
                <a:cs typeface="+mn-ea"/>
                <a:sym typeface="+mn-lt"/>
              </a:rPr>
              <a:t>D</a:t>
            </a:r>
            <a:r>
              <a:rPr lang="ja-JP" altLang="en-US" sz="2400" dirty="0">
                <a:latin typeface="+mn-lt"/>
                <a:cs typeface="+mn-ea"/>
                <a:sym typeface="+mn-lt"/>
              </a:rPr>
              <a:t>给定条件下参数</a:t>
            </a:r>
            <a:r>
              <a:rPr lang="zh-CN" altLang="en-US" sz="2400" dirty="0">
                <a:latin typeface="+mn-lt"/>
                <a:cs typeface="+mn-ea"/>
                <a:sym typeface="+mn-lt"/>
              </a:rPr>
              <a:t>   </a:t>
            </a:r>
            <a:r>
              <a:rPr lang="ja-JP" altLang="en-US" sz="2400" dirty="0">
                <a:latin typeface="+mn-lt"/>
                <a:cs typeface="+mn-ea"/>
                <a:sym typeface="+mn-lt"/>
              </a:rPr>
              <a:t>的后验概率 </a:t>
            </a:r>
            <a:r>
              <a:rPr lang="en-GB" altLang="ja-JP" sz="2400" dirty="0">
                <a:latin typeface="+mn-lt"/>
                <a:cs typeface="+mn-ea"/>
                <a:sym typeface="+mn-lt"/>
              </a:rPr>
              <a:t>	</a:t>
            </a:r>
          </a:p>
          <a:p>
            <a:r>
              <a:rPr lang="ja-JP" altLang="en-US" sz="2400" dirty="0">
                <a:latin typeface="+mn-lt"/>
                <a:cs typeface="+mn-ea"/>
                <a:sym typeface="+mn-lt"/>
              </a:rPr>
              <a:t>对于给定的样本数据</a:t>
            </a:r>
            <a:r>
              <a:rPr lang="en-US" sz="2400" dirty="0">
                <a:latin typeface="+mn-lt"/>
                <a:cs typeface="+mn-ea"/>
                <a:sym typeface="+mn-lt"/>
              </a:rPr>
              <a:t>D，</a:t>
            </a:r>
            <a:r>
              <a:rPr lang="ja-JP" altLang="en-US" sz="2400" dirty="0">
                <a:latin typeface="+mn-lt"/>
                <a:cs typeface="+mn-ea"/>
                <a:sym typeface="+mn-lt"/>
              </a:rPr>
              <a:t>似然函数是</a:t>
            </a:r>
            <a:endParaRPr lang="en-GB" sz="2400" dirty="0">
              <a:latin typeface="+mn-lt"/>
              <a:cs typeface="+mn-ea"/>
              <a:sym typeface="+mn-lt"/>
            </a:endParaRPr>
          </a:p>
          <a:p>
            <a:pPr marL="0" indent="0">
              <a:buNone/>
            </a:pPr>
            <a:endParaRPr lang="en-GB" sz="2400" dirty="0">
              <a:latin typeface="+mn-lt"/>
              <a:cs typeface="+mn-ea"/>
              <a:sym typeface="+mn-lt"/>
            </a:endParaRPr>
          </a:p>
          <a:p>
            <a:r>
              <a:rPr lang="ja-JP" altLang="en-US" sz="2400" dirty="0">
                <a:latin typeface="+mn-lt"/>
                <a:cs typeface="+mn-ea"/>
                <a:sym typeface="+mn-lt"/>
              </a:rPr>
              <a:t>假设随机变量</a:t>
            </a:r>
            <a:r>
              <a:rPr lang="zh-CN" altLang="en-US" sz="2400" dirty="0">
                <a:latin typeface="+mn-lt"/>
                <a:cs typeface="+mn-ea"/>
                <a:sym typeface="+mn-lt"/>
              </a:rPr>
              <a:t>    </a:t>
            </a:r>
            <a:r>
              <a:rPr lang="ja-JP" altLang="en-US" sz="2400" dirty="0">
                <a:latin typeface="+mn-lt"/>
                <a:cs typeface="+mn-ea"/>
                <a:sym typeface="+mn-lt"/>
              </a:rPr>
              <a:t>服从狄利克雷分布</a:t>
            </a:r>
            <a:r>
              <a:rPr lang="zh-CN" altLang="en-US" sz="2400" dirty="0">
                <a:latin typeface="+mn-lt"/>
                <a:cs typeface="+mn-ea"/>
                <a:sym typeface="+mn-lt"/>
              </a:rPr>
              <a:t>        ，</a:t>
            </a:r>
            <a:r>
              <a:rPr lang="ja-JP" altLang="en-US" sz="2400" dirty="0">
                <a:latin typeface="+mn-lt"/>
                <a:cs typeface="+mn-ea"/>
                <a:sym typeface="+mn-lt"/>
              </a:rPr>
              <a:t>其中</a:t>
            </a:r>
            <a:r>
              <a:rPr lang="en-GB" altLang="ja-JP" sz="2400" dirty="0">
                <a:latin typeface="+mn-lt"/>
                <a:cs typeface="+mn-ea"/>
                <a:sym typeface="+mn-lt"/>
              </a:rPr>
              <a:t>		</a:t>
            </a:r>
            <a:r>
              <a:rPr lang="zh-CN" altLang="en-US" sz="2400" dirty="0">
                <a:latin typeface="+mn-lt"/>
                <a:cs typeface="+mn-ea"/>
                <a:sym typeface="+mn-lt"/>
              </a:rPr>
              <a:t>      </a:t>
            </a:r>
            <a:r>
              <a:rPr lang="ja-JP" altLang="en-US" sz="2400" dirty="0">
                <a:latin typeface="+mn-lt"/>
                <a:cs typeface="+mn-ea"/>
                <a:sym typeface="+mn-lt"/>
              </a:rPr>
              <a:t>为参数。则 </a:t>
            </a:r>
            <a:r>
              <a:rPr lang="zh-CN" altLang="en-US" sz="2400" dirty="0">
                <a:latin typeface="+mn-lt"/>
                <a:cs typeface="+mn-ea"/>
                <a:sym typeface="+mn-lt"/>
              </a:rPr>
              <a:t>   </a:t>
            </a:r>
            <a:r>
              <a:rPr lang="ja-JP" altLang="en-US" sz="2400" dirty="0">
                <a:latin typeface="+mn-lt"/>
                <a:cs typeface="+mn-ea"/>
                <a:sym typeface="+mn-lt"/>
              </a:rPr>
              <a:t>的先验分布为</a:t>
            </a:r>
            <a:endParaRPr lang="en-US" sz="2400" dirty="0">
              <a:latin typeface="+mn-lt"/>
              <a:cs typeface="+mn-ea"/>
              <a:sym typeface="+mn-lt"/>
            </a:endParaRPr>
          </a:p>
          <a:p>
            <a:endParaRPr lang="en-US" dirty="0">
              <a:latin typeface="+mn-lt"/>
              <a:cs typeface="+mn-ea"/>
              <a:sym typeface="+mn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9307" y="2846213"/>
            <a:ext cx="254000" cy="2921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r="7445" b="-2547"/>
          <a:stretch>
            <a:fillRect/>
          </a:stretch>
        </p:blipFill>
        <p:spPr>
          <a:xfrm>
            <a:off x="11052930" y="2785090"/>
            <a:ext cx="728778" cy="35163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/>
          <a:srcRect t="6879" b="7560"/>
          <a:stretch>
            <a:fillRect/>
          </a:stretch>
        </p:blipFill>
        <p:spPr>
          <a:xfrm>
            <a:off x="5597377" y="3130532"/>
            <a:ext cx="3915930" cy="80834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4355" y="4235768"/>
            <a:ext cx="254000" cy="2921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48300" y="4151997"/>
            <a:ext cx="647700" cy="3556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34077" y="4188676"/>
            <a:ext cx="2095500" cy="3302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3428" y="4235768"/>
            <a:ext cx="254000" cy="2921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8"/>
          <a:srcRect l="1625" t="3250" r="2840" b="7500"/>
          <a:stretch>
            <a:fillRect/>
          </a:stretch>
        </p:blipFill>
        <p:spPr>
          <a:xfrm>
            <a:off x="2750792" y="4698016"/>
            <a:ext cx="7224614" cy="1522146"/>
          </a:xfrm>
          <a:prstGeom prst="rect">
            <a:avLst/>
          </a:prstGeom>
        </p:spPr>
      </p:pic>
      <p:pic>
        <p:nvPicPr>
          <p:cNvPr id="15" name="Picture 3">
            <a:extLst>
              <a:ext uri="{FF2B5EF4-FFF2-40B4-BE49-F238E27FC236}">
                <a16:creationId xmlns:a16="http://schemas.microsoft.com/office/drawing/2014/main" id="{2D34FAFD-99FB-4AB7-90EF-BF2474B95B5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73682" y="1208326"/>
            <a:ext cx="2413000" cy="342900"/>
          </a:xfrm>
          <a:prstGeom prst="rect">
            <a:avLst/>
          </a:prstGeom>
        </p:spPr>
      </p:pic>
      <p:pic>
        <p:nvPicPr>
          <p:cNvPr id="16" name="Picture 4">
            <a:extLst>
              <a:ext uri="{FF2B5EF4-FFF2-40B4-BE49-F238E27FC236}">
                <a16:creationId xmlns:a16="http://schemas.microsoft.com/office/drawing/2014/main" id="{8F49BD6A-B3F9-4A52-BA23-2E49198A2CE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1082" y="1591310"/>
            <a:ext cx="1689100" cy="330200"/>
          </a:xfrm>
          <a:prstGeom prst="rect">
            <a:avLst/>
          </a:prstGeom>
        </p:spPr>
      </p:pic>
      <p:pic>
        <p:nvPicPr>
          <p:cNvPr id="17" name="Picture 5">
            <a:extLst>
              <a:ext uri="{FF2B5EF4-FFF2-40B4-BE49-F238E27FC236}">
                <a16:creationId xmlns:a16="http://schemas.microsoft.com/office/drawing/2014/main" id="{5E194EC9-C0F1-4DCD-A192-1F46B90E04A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393428" y="1591310"/>
            <a:ext cx="2108200" cy="279400"/>
          </a:xfrm>
          <a:prstGeom prst="rect">
            <a:avLst/>
          </a:prstGeom>
        </p:spPr>
      </p:pic>
      <p:pic>
        <p:nvPicPr>
          <p:cNvPr id="18" name="Picture 6">
            <a:extLst>
              <a:ext uri="{FF2B5EF4-FFF2-40B4-BE49-F238E27FC236}">
                <a16:creationId xmlns:a16="http://schemas.microsoft.com/office/drawing/2014/main" id="{6DBAF3A5-1862-4BCA-8764-0F895BE37FF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961224" y="1605228"/>
            <a:ext cx="2032000" cy="342900"/>
          </a:xfrm>
          <a:prstGeom prst="rect">
            <a:avLst/>
          </a:prstGeom>
        </p:spPr>
      </p:pic>
      <p:pic>
        <p:nvPicPr>
          <p:cNvPr id="19" name="Picture 7">
            <a:extLst>
              <a:ext uri="{FF2B5EF4-FFF2-40B4-BE49-F238E27FC236}">
                <a16:creationId xmlns:a16="http://schemas.microsoft.com/office/drawing/2014/main" id="{18AD56A5-6B92-4032-9258-1431BA87C08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974490" y="2395396"/>
            <a:ext cx="304800" cy="266700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6E498AEB-8943-4C1C-854D-6A6F3984A6BC}"/>
              </a:ext>
            </a:extLst>
          </p:cNvPr>
          <p:cNvSpPr txBox="1"/>
          <p:nvPr/>
        </p:nvSpPr>
        <p:spPr>
          <a:xfrm>
            <a:off x="493872" y="364156"/>
            <a:ext cx="36016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共轭分布的证明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1196" y="557705"/>
            <a:ext cx="5002763" cy="5581838"/>
          </a:xfrm>
        </p:spPr>
        <p:txBody>
          <a:bodyPr>
            <a:normAutofit/>
          </a:bodyPr>
          <a:lstStyle/>
          <a:p>
            <a:r>
              <a:rPr lang="ja-JP" altLang="en-US" sz="2400" dirty="0">
                <a:latin typeface="+mn-lt"/>
                <a:cs typeface="+mn-ea"/>
                <a:sym typeface="+mn-lt"/>
              </a:rPr>
              <a:t>根据贝叶斯</a:t>
            </a:r>
            <a:r>
              <a:rPr lang="zh-CN" altLang="en-US" sz="2400" dirty="0">
                <a:latin typeface="+mn-lt"/>
                <a:cs typeface="+mn-ea"/>
                <a:sym typeface="+mn-lt"/>
              </a:rPr>
              <a:t>定理</a:t>
            </a:r>
            <a:r>
              <a:rPr lang="ja-JP" altLang="en-US" sz="2400" dirty="0">
                <a:latin typeface="+mn-lt"/>
                <a:cs typeface="+mn-ea"/>
                <a:sym typeface="+mn-lt"/>
              </a:rPr>
              <a:t>，在给定样本数据</a:t>
            </a:r>
            <a:r>
              <a:rPr lang="en-US" sz="2400" dirty="0">
                <a:latin typeface="+mn-lt"/>
                <a:cs typeface="+mn-ea"/>
                <a:sym typeface="+mn-lt"/>
              </a:rPr>
              <a:t>D </a:t>
            </a:r>
            <a:r>
              <a:rPr lang="ja-JP" altLang="en-US" sz="2400" dirty="0">
                <a:latin typeface="+mn-lt"/>
                <a:cs typeface="+mn-ea"/>
                <a:sym typeface="+mn-lt"/>
              </a:rPr>
              <a:t>和参数 </a:t>
            </a:r>
            <a:r>
              <a:rPr lang="el-GR" altLang="ja-JP" sz="2400" dirty="0">
                <a:latin typeface="+mn-lt"/>
                <a:cs typeface="+mn-ea"/>
                <a:sym typeface="+mn-lt"/>
              </a:rPr>
              <a:t>α</a:t>
            </a:r>
            <a:r>
              <a:rPr lang="en-US" altLang="ja-JP" sz="2400" dirty="0">
                <a:latin typeface="+mn-lt"/>
                <a:cs typeface="+mn-ea"/>
                <a:sym typeface="+mn-lt"/>
              </a:rPr>
              <a:t> </a:t>
            </a:r>
            <a:r>
              <a:rPr lang="ja-JP" altLang="en-US" sz="2400" dirty="0">
                <a:latin typeface="+mn-lt"/>
                <a:cs typeface="+mn-ea"/>
                <a:sym typeface="+mn-lt"/>
              </a:rPr>
              <a:t>条件下，</a:t>
            </a:r>
            <a:r>
              <a:rPr lang="zh-CN" altLang="en-US" sz="2400" dirty="0">
                <a:latin typeface="+mn-lt"/>
                <a:cs typeface="+mn-ea"/>
                <a:sym typeface="+mn-lt"/>
              </a:rPr>
              <a:t>  </a:t>
            </a:r>
            <a:r>
              <a:rPr lang="ja-JP" altLang="en-US" sz="2400" dirty="0">
                <a:latin typeface="+mn-lt"/>
                <a:cs typeface="+mn-ea"/>
                <a:sym typeface="+mn-lt"/>
              </a:rPr>
              <a:t>的后验概率分布是 </a:t>
            </a:r>
            <a:endParaRPr lang="en-US" sz="2400" dirty="0">
              <a:latin typeface="+mn-lt"/>
              <a:cs typeface="+mn-ea"/>
              <a:sym typeface="+mn-l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8784" y="958952"/>
            <a:ext cx="254000" cy="292100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699598" y="1717480"/>
            <a:ext cx="4876868" cy="4526944"/>
            <a:chOff x="4152900" y="2812257"/>
            <a:chExt cx="3886200" cy="382270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52900" y="2812257"/>
              <a:ext cx="3886200" cy="382270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340600" y="6025357"/>
              <a:ext cx="698500" cy="609600"/>
            </a:xfrm>
            <a:prstGeom prst="rect">
              <a:avLst/>
            </a:prstGeom>
          </p:spPr>
        </p:pic>
      </p:grp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DF64ED5-1492-4CDC-8513-C20A78A231BE}"/>
              </a:ext>
            </a:extLst>
          </p:cNvPr>
          <p:cNvSpPr txBox="1">
            <a:spLocks/>
          </p:cNvSpPr>
          <p:nvPr/>
        </p:nvSpPr>
        <p:spPr>
          <a:xfrm>
            <a:off x="5942242" y="3279912"/>
            <a:ext cx="5550160" cy="20474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ja-JP" altLang="en-US" sz="2400" dirty="0">
                <a:latin typeface="+mn-lt"/>
                <a:cs typeface="+mn-ea"/>
                <a:sym typeface="+mn-lt"/>
              </a:rPr>
              <a:t>可以看出先验分布和后验分布都是狄利克雷分布</a:t>
            </a:r>
            <a:r>
              <a:rPr lang="zh-CN" altLang="en-US" sz="2400" dirty="0">
                <a:latin typeface="+mn-lt"/>
                <a:cs typeface="+mn-ea"/>
                <a:sym typeface="+mn-lt"/>
              </a:rPr>
              <a:t>，</a:t>
            </a:r>
            <a:r>
              <a:rPr lang="ja-JP" altLang="en-US" sz="2400" dirty="0">
                <a:latin typeface="+mn-lt"/>
                <a:cs typeface="+mn-ea"/>
                <a:sym typeface="+mn-lt"/>
              </a:rPr>
              <a:t>所以狄利克雷分布是多项分布的共轭先验</a:t>
            </a:r>
            <a:endParaRPr lang="en-GB" altLang="ja-JP" sz="2400" dirty="0">
              <a:latin typeface="+mn-lt"/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ja-JP" altLang="en-US" sz="2400" dirty="0">
                <a:latin typeface="+mn-lt"/>
                <a:cs typeface="+mn-ea"/>
                <a:sym typeface="+mn-lt"/>
              </a:rPr>
              <a:t>两者有不同的参数</a:t>
            </a:r>
            <a:endParaRPr lang="en-GB" altLang="ja-JP" sz="2400" dirty="0">
              <a:latin typeface="+mn-lt"/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GB" altLang="ja-JP" sz="4400" dirty="0">
              <a:latin typeface="+mn-lt"/>
              <a:cs typeface="+mn-ea"/>
              <a:sym typeface="+mn-lt"/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D8135650-7DF7-4EBB-9025-0751FF02CF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76466" y="1523609"/>
            <a:ext cx="5550160" cy="101539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2221" y="108987"/>
            <a:ext cx="10515600" cy="892499"/>
          </a:xfrm>
        </p:spPr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二、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LDA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模型</a:t>
            </a:r>
            <a:endParaRPr 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008436"/>
            <a:ext cx="10515600" cy="565984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altLang="ja-JP" sz="3200" dirty="0">
                <a:latin typeface="+mn-lt"/>
                <a:cs typeface="+mn-ea"/>
                <a:sym typeface="+mn-lt"/>
              </a:rPr>
              <a:t>1. </a:t>
            </a:r>
            <a:r>
              <a:rPr lang="zh-CN" altLang="en-US" sz="3200" dirty="0">
                <a:latin typeface="+mn-lt"/>
                <a:cs typeface="+mn-ea"/>
                <a:sym typeface="+mn-lt"/>
              </a:rPr>
              <a:t>基本想法</a:t>
            </a:r>
            <a:endParaRPr lang="en-GB" altLang="ja-JP" sz="3200" dirty="0">
              <a:latin typeface="+mn-lt"/>
              <a:cs typeface="+mn-ea"/>
              <a:sym typeface="+mn-lt"/>
            </a:endParaRPr>
          </a:p>
          <a:p>
            <a:r>
              <a:rPr lang="ja-JP" altLang="en-US" sz="2400" dirty="0">
                <a:latin typeface="+mn-lt"/>
                <a:cs typeface="+mn-ea"/>
                <a:sym typeface="+mn-lt"/>
              </a:rPr>
              <a:t>假设话题由单词的多项分布表示，文本由话题的多项分布表示，单词分布和话题分布的先验分布都是狄利克雷分布</a:t>
            </a:r>
            <a:endParaRPr lang="en-GB" altLang="ja-JP" sz="2400" dirty="0">
              <a:latin typeface="+mn-lt"/>
              <a:cs typeface="+mn-ea"/>
              <a:sym typeface="+mn-lt"/>
            </a:endParaRPr>
          </a:p>
          <a:p>
            <a:r>
              <a:rPr lang="ja-JP" altLang="en-US" sz="2400" dirty="0">
                <a:latin typeface="+mn-lt"/>
                <a:cs typeface="+mn-ea"/>
                <a:sym typeface="+mn-lt"/>
              </a:rPr>
              <a:t>文本内容的不同是由于它们的话题分布不同</a:t>
            </a:r>
            <a:endParaRPr lang="en-US" altLang="ja-JP" sz="2400" dirty="0">
              <a:latin typeface="+mn-lt"/>
              <a:cs typeface="+mn-ea"/>
              <a:sym typeface="+mn-lt"/>
            </a:endParaRPr>
          </a:p>
          <a:p>
            <a:pPr marL="0" indent="0">
              <a:buNone/>
            </a:pPr>
            <a:endParaRPr lang="en-US" altLang="ja-JP" sz="2400" dirty="0">
              <a:latin typeface="+mn-lt"/>
              <a:cs typeface="+mn-ea"/>
              <a:sym typeface="+mn-lt"/>
            </a:endParaRPr>
          </a:p>
          <a:p>
            <a:r>
              <a:rPr lang="en-US" altLang="zh-CN" sz="2400" dirty="0">
                <a:cs typeface="+mn-ea"/>
                <a:sym typeface="+mn-lt"/>
              </a:rPr>
              <a:t>LDA</a:t>
            </a:r>
            <a:r>
              <a:rPr lang="ja-JP" altLang="en-US" sz="2400" dirty="0">
                <a:cs typeface="+mn-ea"/>
                <a:sym typeface="+mn-lt"/>
              </a:rPr>
              <a:t>模型表示文本集合的自动生成过程：</a:t>
            </a:r>
            <a:endParaRPr lang="en-GB" altLang="ja-JP" sz="2400" dirty="0">
              <a:cs typeface="+mn-ea"/>
              <a:sym typeface="+mn-lt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ja-JP" altLang="en-US" sz="2000" dirty="0">
                <a:cs typeface="+mn-ea"/>
                <a:sym typeface="+mn-lt"/>
              </a:rPr>
              <a:t>首先，基于单词分布的先验分布（狄利克雷分布）生成多个单词分布，即决定多个话题内容</a:t>
            </a:r>
            <a:endParaRPr lang="en-GB" altLang="ja-JP" sz="2000" dirty="0">
              <a:cs typeface="+mn-ea"/>
              <a:sym typeface="+mn-lt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ja-JP" altLang="en-US" sz="2000" dirty="0">
                <a:cs typeface="+mn-ea"/>
                <a:sym typeface="+mn-lt"/>
              </a:rPr>
              <a:t>之后，基于话题分布的先验分布（狄利克雷分布）生成多个话题分布，即决定多个文本内容</a:t>
            </a:r>
            <a:endParaRPr lang="en-GB" altLang="ja-JP" sz="2000" dirty="0">
              <a:cs typeface="+mn-ea"/>
              <a:sym typeface="+mn-lt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ja-JP" altLang="en-US" sz="2000" dirty="0">
                <a:cs typeface="+mn-ea"/>
                <a:sym typeface="+mn-lt"/>
              </a:rPr>
              <a:t>然后，基于每一个话题分布生成话题序列，针对每一个话题，基于话题的单词分布生成单词，整体构成一个单词序列，即生成文本</a:t>
            </a:r>
            <a:endParaRPr lang="en-GB" altLang="ja-JP" sz="2000" dirty="0">
              <a:cs typeface="+mn-ea"/>
              <a:sym typeface="+mn-lt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ja-JP" altLang="en-US" sz="2000" dirty="0">
                <a:cs typeface="+mn-ea"/>
                <a:sym typeface="+mn-lt"/>
              </a:rPr>
              <a:t>重复这个过程生成所有文本</a:t>
            </a:r>
            <a:endParaRPr lang="en-US" altLang="ja-JP" sz="2000" dirty="0">
              <a:latin typeface="+mn-lt"/>
              <a:cs typeface="+mn-ea"/>
              <a:sym typeface="+mn-lt"/>
            </a:endParaRPr>
          </a:p>
          <a:p>
            <a:endParaRPr lang="en-US" sz="2400" dirty="0">
              <a:latin typeface="+mn-lt"/>
              <a:cs typeface="+mn-ea"/>
              <a:sym typeface="+mn-lt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36A1870-A2B8-4C30-9D1D-EB9BD6D535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5762" y="675841"/>
            <a:ext cx="5857143" cy="82857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81DE97D-741C-44A8-A494-F9743C01BA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4333" y="2354847"/>
            <a:ext cx="3990476" cy="81904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15C90B0B-33ED-495C-8937-64A5AA293D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3380" y="5647405"/>
            <a:ext cx="5971429" cy="8380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906" y="695942"/>
            <a:ext cx="5774094" cy="5400057"/>
          </a:xfrm>
        </p:spPr>
        <p:txBody>
          <a:bodyPr>
            <a:normAutofit/>
          </a:bodyPr>
          <a:lstStyle/>
          <a:p>
            <a:r>
              <a:rPr lang="ja-JP" altLang="en-US" sz="2400" dirty="0">
                <a:latin typeface="+mn-lt"/>
                <a:cs typeface="+mn-ea"/>
                <a:sym typeface="+mn-lt"/>
              </a:rPr>
              <a:t>文本的单词序列是观测变量，文本的话题序列是隐变量，文本的话题分布和话题的单词分布也是隐变量。</a:t>
            </a:r>
            <a:endParaRPr lang="en-US" sz="2400" dirty="0">
              <a:latin typeface="+mn-lt"/>
              <a:cs typeface="+mn-ea"/>
              <a:sym typeface="+mn-lt"/>
            </a:endParaRPr>
          </a:p>
          <a:p>
            <a:endParaRPr lang="en-US" dirty="0">
              <a:latin typeface="+mn-lt"/>
              <a:cs typeface="+mn-ea"/>
              <a:sym typeface="+mn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024" y="1781935"/>
            <a:ext cx="6618987" cy="3833825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F667FAA7-A126-4FD9-8F03-B8BD8EFA6869}"/>
              </a:ext>
            </a:extLst>
          </p:cNvPr>
          <p:cNvSpPr/>
          <p:nvPr/>
        </p:nvSpPr>
        <p:spPr>
          <a:xfrm>
            <a:off x="6916011" y="1391326"/>
            <a:ext cx="4932729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cs typeface="+mn-ea"/>
                <a:sym typeface="+mn-lt"/>
              </a:rPr>
              <a:t>LDA</a:t>
            </a:r>
            <a:r>
              <a:rPr lang="ja-JP" altLang="en-US" sz="2400" dirty="0">
                <a:cs typeface="+mn-ea"/>
                <a:sym typeface="+mn-lt"/>
              </a:rPr>
              <a:t>模型是概率图模型，其特点是以狄利克雷分布为多项分布的先验分布</a:t>
            </a:r>
            <a:endParaRPr lang="en-US" altLang="ja-JP" sz="2400" dirty="0">
              <a:cs typeface="+mn-ea"/>
              <a:sym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ja-JP" altLang="en-US" sz="2400" dirty="0">
                <a:cs typeface="+mn-ea"/>
                <a:sym typeface="+mn-lt"/>
              </a:rPr>
              <a:t>学习就是给定文本集合，通过后验概率分布的估计，推断模型的所有参数</a:t>
            </a:r>
            <a:endParaRPr lang="en-US" altLang="ja-JP" sz="2400" dirty="0">
              <a:cs typeface="+mn-ea"/>
              <a:sym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ja-JP" altLang="en-US" sz="2400" dirty="0">
                <a:cs typeface="+mn-ea"/>
                <a:sym typeface="+mn-lt"/>
              </a:rPr>
              <a:t>利用</a:t>
            </a:r>
            <a:r>
              <a:rPr lang="en-GB" altLang="ja-JP" sz="2400" dirty="0">
                <a:cs typeface="+mn-ea"/>
                <a:sym typeface="+mn-lt"/>
              </a:rPr>
              <a:t>LDA</a:t>
            </a:r>
            <a:r>
              <a:rPr lang="ja-JP" altLang="en-US" sz="2400" dirty="0">
                <a:cs typeface="+mn-ea"/>
                <a:sym typeface="+mn-lt"/>
              </a:rPr>
              <a:t>进行话题分析，就是对给定文本集合，学习到每个文本的话题分布，以及每个话题的单词分布。</a:t>
            </a:r>
            <a:endParaRPr lang="en-US" altLang="zh-CN" sz="2400" dirty="0"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9780" y="309740"/>
            <a:ext cx="10515600" cy="755650"/>
          </a:xfrm>
        </p:spPr>
        <p:txBody>
          <a:bodyPr>
            <a:normAutofit/>
          </a:bodyPr>
          <a:lstStyle/>
          <a:p>
            <a:r>
              <a:rPr lang="en-US" altLang="ja-JP" sz="3200" dirty="0">
                <a:latin typeface="+mn-lt"/>
                <a:ea typeface="+mn-ea"/>
                <a:cs typeface="+mn-ea"/>
                <a:sym typeface="+mn-lt"/>
              </a:rPr>
              <a:t>2. </a:t>
            </a:r>
            <a:r>
              <a:rPr lang="ja-JP" altLang="en-US" sz="3200" dirty="0">
                <a:latin typeface="+mn-lt"/>
                <a:ea typeface="+mn-ea"/>
                <a:cs typeface="+mn-ea"/>
                <a:sym typeface="+mn-lt"/>
              </a:rPr>
              <a:t>模型定义</a:t>
            </a:r>
            <a:endParaRPr lang="en-US" sz="3200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1115" y="1098372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ja-JP" dirty="0">
                <a:latin typeface="+mn-lt"/>
                <a:cs typeface="+mn-ea"/>
                <a:sym typeface="+mn-lt"/>
              </a:rPr>
              <a:t>2.1 </a:t>
            </a:r>
            <a:r>
              <a:rPr lang="ja-JP" altLang="en-US" dirty="0">
                <a:latin typeface="+mn-lt"/>
                <a:cs typeface="+mn-ea"/>
                <a:sym typeface="+mn-lt"/>
              </a:rPr>
              <a:t>模型要素</a:t>
            </a:r>
            <a:endParaRPr lang="en-US" altLang="ja-JP" dirty="0">
              <a:latin typeface="+mn-lt"/>
              <a:cs typeface="+mn-ea"/>
              <a:sym typeface="+mn-lt"/>
            </a:endParaRPr>
          </a:p>
          <a:p>
            <a:r>
              <a:rPr lang="ja-JP" altLang="en-US" sz="2400" dirty="0">
                <a:latin typeface="+mn-lt"/>
                <a:cs typeface="+mn-ea"/>
                <a:sym typeface="+mn-lt"/>
              </a:rPr>
              <a:t>潜在狄利克雷分配（</a:t>
            </a:r>
            <a:r>
              <a:rPr lang="en-US" sz="2400" dirty="0">
                <a:latin typeface="+mn-lt"/>
                <a:cs typeface="+mn-ea"/>
                <a:sym typeface="+mn-lt"/>
              </a:rPr>
              <a:t>LDA）</a:t>
            </a:r>
            <a:r>
              <a:rPr lang="ja-JP" altLang="en-US" sz="2400" dirty="0">
                <a:latin typeface="+mn-lt"/>
                <a:cs typeface="+mn-ea"/>
                <a:sym typeface="+mn-lt"/>
              </a:rPr>
              <a:t>使用三个集合：</a:t>
            </a:r>
            <a:endParaRPr lang="en-US" altLang="ja-JP" sz="2400" dirty="0">
              <a:latin typeface="+mn-lt"/>
              <a:cs typeface="+mn-ea"/>
              <a:sym typeface="+mn-lt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ja-JP" altLang="en-US" sz="2000" dirty="0">
                <a:latin typeface="+mn-lt"/>
                <a:cs typeface="+mn-ea"/>
                <a:sym typeface="+mn-lt"/>
              </a:rPr>
              <a:t>单词集合</a:t>
            </a:r>
            <a:endParaRPr lang="en-US" altLang="ja-JP" sz="2000" dirty="0">
              <a:latin typeface="+mn-lt"/>
              <a:cs typeface="+mn-ea"/>
              <a:sym typeface="+mn-lt"/>
            </a:endParaRPr>
          </a:p>
          <a:p>
            <a:pPr marL="457200" lvl="1" indent="0">
              <a:buNone/>
            </a:pPr>
            <a:r>
              <a:rPr lang="en-US" sz="2000" dirty="0">
                <a:latin typeface="+mn-lt"/>
                <a:cs typeface="+mn-ea"/>
                <a:sym typeface="+mn-lt"/>
              </a:rPr>
              <a:t>			</a:t>
            </a:r>
            <a:r>
              <a:rPr lang="en-US" altLang="ja-JP" sz="2000" dirty="0">
                <a:latin typeface="+mn-lt"/>
                <a:cs typeface="+mn-ea"/>
                <a:sym typeface="+mn-lt"/>
              </a:rPr>
              <a:t>	</a:t>
            </a:r>
            <a:endParaRPr lang="en-GB" altLang="ja-JP" sz="2000" dirty="0">
              <a:latin typeface="+mn-lt"/>
              <a:cs typeface="+mn-ea"/>
              <a:sym typeface="+mn-lt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ja-JP" altLang="en-US" sz="2000" dirty="0">
                <a:latin typeface="+mn-lt"/>
                <a:cs typeface="+mn-ea"/>
                <a:sym typeface="+mn-lt"/>
              </a:rPr>
              <a:t>文本集合 </a:t>
            </a:r>
            <a:r>
              <a:rPr lang="en-US" sz="2000" dirty="0">
                <a:latin typeface="+mn-lt"/>
                <a:cs typeface="+mn-ea"/>
                <a:sym typeface="+mn-lt"/>
              </a:rPr>
              <a:t>				</a:t>
            </a:r>
            <a:r>
              <a:rPr lang="zh-CN" altLang="en-US" sz="2000" dirty="0">
                <a:latin typeface="+mn-lt"/>
                <a:cs typeface="+mn-ea"/>
                <a:sym typeface="+mn-lt"/>
              </a:rPr>
              <a:t>，</a:t>
            </a:r>
            <a:endParaRPr lang="en-US" altLang="zh-CN" sz="2000" dirty="0">
              <a:latin typeface="+mn-lt"/>
              <a:cs typeface="+mn-ea"/>
              <a:sym typeface="+mn-lt"/>
            </a:endParaRPr>
          </a:p>
          <a:p>
            <a:pPr marL="457200" lvl="1" indent="0">
              <a:buNone/>
            </a:pPr>
            <a:r>
              <a:rPr lang="en-US" altLang="ja-JP" sz="2000" dirty="0">
                <a:latin typeface="+mn-lt"/>
                <a:cs typeface="+mn-ea"/>
                <a:sym typeface="+mn-lt"/>
              </a:rPr>
              <a:t>   </a:t>
            </a:r>
            <a:r>
              <a:rPr lang="ja-JP" altLang="en-US" sz="2000" dirty="0">
                <a:latin typeface="+mn-lt"/>
                <a:cs typeface="+mn-ea"/>
                <a:sym typeface="+mn-lt"/>
              </a:rPr>
              <a:t>其中</a:t>
            </a:r>
            <a:r>
              <a:rPr lang="zh-CN" altLang="en-US" sz="2000" dirty="0">
                <a:latin typeface="+mn-lt"/>
                <a:cs typeface="+mn-ea"/>
                <a:sym typeface="+mn-lt"/>
              </a:rPr>
              <a:t> </a:t>
            </a:r>
            <a:r>
              <a:rPr lang="en-US" sz="2000" dirty="0" err="1">
                <a:latin typeface="+mn-lt"/>
                <a:cs typeface="+mn-ea"/>
                <a:sym typeface="+mn-lt"/>
              </a:rPr>
              <a:t>w</a:t>
            </a:r>
            <a:r>
              <a:rPr lang="en-US" sz="2000" baseline="-25000" dirty="0" err="1">
                <a:latin typeface="+mn-lt"/>
                <a:cs typeface="+mn-ea"/>
                <a:sym typeface="+mn-lt"/>
              </a:rPr>
              <a:t>m</a:t>
            </a:r>
            <a:r>
              <a:rPr lang="zh-CN" altLang="en-US" sz="2000" dirty="0">
                <a:latin typeface="+mn-lt"/>
                <a:cs typeface="+mn-ea"/>
                <a:sym typeface="+mn-lt"/>
              </a:rPr>
              <a:t> </a:t>
            </a:r>
            <a:r>
              <a:rPr lang="ja-JP" altLang="en-US" sz="2000" dirty="0">
                <a:latin typeface="+mn-lt"/>
                <a:cs typeface="+mn-ea"/>
                <a:sym typeface="+mn-lt"/>
              </a:rPr>
              <a:t>是一个单词序列</a:t>
            </a:r>
            <a:endParaRPr lang="en-GB" altLang="ja-JP" sz="2000" dirty="0">
              <a:latin typeface="+mn-lt"/>
              <a:cs typeface="+mn-ea"/>
              <a:sym typeface="+mn-lt"/>
            </a:endParaRPr>
          </a:p>
          <a:p>
            <a:pPr lvl="1">
              <a:buFont typeface="Wingdings" panose="05000000000000000000" pitchFamily="2" charset="2"/>
              <a:buChar char="Ø"/>
            </a:pPr>
            <a:endParaRPr lang="en-GB" altLang="ja-JP" sz="2000" dirty="0">
              <a:latin typeface="+mn-lt"/>
              <a:cs typeface="+mn-ea"/>
              <a:sym typeface="+mn-lt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ja-JP" altLang="en-US" sz="2000" dirty="0">
                <a:latin typeface="+mn-lt"/>
                <a:cs typeface="+mn-ea"/>
                <a:sym typeface="+mn-lt"/>
              </a:rPr>
              <a:t>话题集合</a:t>
            </a:r>
            <a:endParaRPr lang="en-US" sz="2000" dirty="0">
              <a:latin typeface="+mn-lt"/>
              <a:cs typeface="+mn-ea"/>
              <a:sym typeface="+mn-lt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2597928" y="1980097"/>
            <a:ext cx="2829790" cy="376382"/>
            <a:chOff x="2594841" y="4161235"/>
            <a:chExt cx="2829790" cy="376382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94841" y="4161235"/>
              <a:ext cx="2374900" cy="35560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42031" y="4207417"/>
              <a:ext cx="482600" cy="330200"/>
            </a:xfrm>
            <a:prstGeom prst="rect">
              <a:avLst/>
            </a:prstGeom>
          </p:spPr>
        </p:pic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7518" y="2664972"/>
            <a:ext cx="2870200" cy="381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68800" y="3057525"/>
            <a:ext cx="3454400" cy="2921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21018" y="3707771"/>
            <a:ext cx="2565400" cy="3429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7703" y="422987"/>
            <a:ext cx="5290600" cy="6361259"/>
          </a:xfrm>
        </p:spPr>
        <p:txBody>
          <a:bodyPr>
            <a:normAutofit/>
          </a:bodyPr>
          <a:lstStyle/>
          <a:p>
            <a:r>
              <a:rPr lang="ja-JP" altLang="en-US" sz="2200" dirty="0">
                <a:latin typeface="+mn-lt"/>
                <a:cs typeface="+mn-ea"/>
                <a:sym typeface="+mn-lt"/>
              </a:rPr>
              <a:t>每一个话题</a:t>
            </a:r>
            <a:r>
              <a:rPr lang="zh-CN" altLang="en-US" sz="2200" dirty="0">
                <a:latin typeface="+mn-lt"/>
                <a:cs typeface="+mn-ea"/>
                <a:sym typeface="+mn-lt"/>
              </a:rPr>
              <a:t> </a:t>
            </a:r>
            <a:r>
              <a:rPr lang="en-US" altLang="zh-CN" sz="2200" dirty="0" err="1">
                <a:latin typeface="+mn-lt"/>
                <a:cs typeface="+mn-ea"/>
                <a:sym typeface="+mn-lt"/>
              </a:rPr>
              <a:t>z</a:t>
            </a:r>
            <a:r>
              <a:rPr lang="en-US" altLang="zh-CN" sz="2200" baseline="-25000" dirty="0" err="1">
                <a:latin typeface="+mn-lt"/>
                <a:cs typeface="+mn-ea"/>
                <a:sym typeface="+mn-lt"/>
              </a:rPr>
              <a:t>k</a:t>
            </a:r>
            <a:r>
              <a:rPr lang="zh-CN" altLang="en-US" sz="2200" dirty="0">
                <a:latin typeface="+mn-lt"/>
                <a:cs typeface="+mn-ea"/>
                <a:sym typeface="+mn-lt"/>
              </a:rPr>
              <a:t> </a:t>
            </a:r>
            <a:r>
              <a:rPr lang="ja-JP" altLang="en-US" sz="2200" dirty="0">
                <a:latin typeface="+mn-lt"/>
                <a:cs typeface="+mn-ea"/>
                <a:sym typeface="+mn-lt"/>
              </a:rPr>
              <a:t>由一个单词的条件概率分布</a:t>
            </a:r>
            <a:r>
              <a:rPr lang="zh-CN" altLang="en-US" sz="2200" dirty="0">
                <a:latin typeface="+mn-lt"/>
                <a:cs typeface="+mn-ea"/>
                <a:sym typeface="+mn-lt"/>
              </a:rPr>
              <a:t> </a:t>
            </a:r>
            <a:r>
              <a:rPr lang="en-US" altLang="zh-CN" sz="2200" dirty="0">
                <a:latin typeface="+mn-lt"/>
                <a:cs typeface="+mn-ea"/>
                <a:sym typeface="+mn-lt"/>
              </a:rPr>
              <a:t>p(</a:t>
            </a:r>
            <a:r>
              <a:rPr lang="en-US" altLang="zh-CN" sz="2200" dirty="0" err="1">
                <a:latin typeface="+mn-lt"/>
                <a:cs typeface="+mn-ea"/>
                <a:sym typeface="+mn-lt"/>
              </a:rPr>
              <a:t>w|z</a:t>
            </a:r>
            <a:r>
              <a:rPr lang="en-US" altLang="zh-CN" sz="2200" baseline="-25000" dirty="0" err="1">
                <a:latin typeface="+mn-lt"/>
                <a:cs typeface="+mn-ea"/>
                <a:sym typeface="+mn-lt"/>
              </a:rPr>
              <a:t>k</a:t>
            </a:r>
            <a:r>
              <a:rPr lang="en-US" altLang="zh-CN" sz="2200" dirty="0">
                <a:latin typeface="+mn-lt"/>
                <a:cs typeface="+mn-ea"/>
                <a:sym typeface="+mn-lt"/>
              </a:rPr>
              <a:t>) </a:t>
            </a:r>
            <a:r>
              <a:rPr lang="ja-JP" altLang="en-US" sz="2200" dirty="0">
                <a:latin typeface="+mn-lt"/>
                <a:cs typeface="+mn-ea"/>
                <a:sym typeface="+mn-lt"/>
              </a:rPr>
              <a:t>决定</a:t>
            </a:r>
            <a:endParaRPr lang="en-US" altLang="ja-JP" sz="2200" dirty="0">
              <a:latin typeface="+mn-lt"/>
              <a:cs typeface="+mn-ea"/>
              <a:sym typeface="+mn-lt"/>
            </a:endParaRPr>
          </a:p>
          <a:p>
            <a:r>
              <a:rPr lang="ja-JP" altLang="en-US" sz="2200" dirty="0">
                <a:latin typeface="+mn-lt"/>
                <a:cs typeface="+mn-ea"/>
                <a:sym typeface="+mn-lt"/>
              </a:rPr>
              <a:t>分布</a:t>
            </a:r>
            <a:r>
              <a:rPr lang="en-US" altLang="ja-JP" sz="2200" dirty="0">
                <a:latin typeface="+mn-lt"/>
                <a:cs typeface="+mn-ea"/>
                <a:sym typeface="+mn-lt"/>
              </a:rPr>
              <a:t> </a:t>
            </a:r>
            <a:r>
              <a:rPr lang="en-US" altLang="zh-CN" sz="2200" dirty="0">
                <a:latin typeface="+mn-lt"/>
                <a:cs typeface="+mn-ea"/>
                <a:sym typeface="+mn-lt"/>
              </a:rPr>
              <a:t>p(</a:t>
            </a:r>
            <a:r>
              <a:rPr lang="en-US" altLang="zh-CN" sz="2200" dirty="0" err="1">
                <a:latin typeface="+mn-lt"/>
                <a:cs typeface="+mn-ea"/>
                <a:sym typeface="+mn-lt"/>
              </a:rPr>
              <a:t>w|z</a:t>
            </a:r>
            <a:r>
              <a:rPr lang="en-US" altLang="zh-CN" sz="2200" baseline="-25000" dirty="0" err="1">
                <a:latin typeface="+mn-lt"/>
                <a:cs typeface="+mn-ea"/>
                <a:sym typeface="+mn-lt"/>
              </a:rPr>
              <a:t>k</a:t>
            </a:r>
            <a:r>
              <a:rPr lang="en-US" altLang="zh-CN" sz="2200" dirty="0">
                <a:latin typeface="+mn-lt"/>
                <a:cs typeface="+mn-ea"/>
                <a:sym typeface="+mn-lt"/>
              </a:rPr>
              <a:t>) </a:t>
            </a:r>
            <a:r>
              <a:rPr lang="zh-CN" altLang="en-US" sz="2200" dirty="0">
                <a:latin typeface="+mn-lt"/>
                <a:cs typeface="+mn-ea"/>
                <a:sym typeface="+mn-lt"/>
              </a:rPr>
              <a:t>是</a:t>
            </a:r>
            <a:r>
              <a:rPr lang="ja-JP" altLang="en-US" sz="2200" dirty="0">
                <a:latin typeface="+mn-lt"/>
                <a:cs typeface="+mn-ea"/>
                <a:sym typeface="+mn-lt"/>
              </a:rPr>
              <a:t>多项分布（严格意义上类别分布），其参数为</a:t>
            </a:r>
            <a:endParaRPr lang="en-US" altLang="ja-JP" sz="2200" dirty="0">
              <a:latin typeface="+mn-lt"/>
              <a:cs typeface="+mn-ea"/>
              <a:sym typeface="+mn-lt"/>
            </a:endParaRPr>
          </a:p>
          <a:p>
            <a:r>
              <a:rPr lang="ja-JP" altLang="en-US" sz="2200" dirty="0">
                <a:latin typeface="+mn-lt"/>
                <a:cs typeface="+mn-ea"/>
                <a:sym typeface="+mn-lt"/>
              </a:rPr>
              <a:t>参数</a:t>
            </a:r>
            <a:r>
              <a:rPr lang="en-US" altLang="ja-JP" sz="2200" dirty="0">
                <a:latin typeface="+mn-lt"/>
                <a:cs typeface="+mn-ea"/>
                <a:sym typeface="+mn-lt"/>
              </a:rPr>
              <a:t>    </a:t>
            </a:r>
            <a:r>
              <a:rPr lang="ja-JP" altLang="en-US" sz="2200" dirty="0">
                <a:latin typeface="+mn-lt"/>
                <a:cs typeface="+mn-ea"/>
                <a:sym typeface="+mn-lt"/>
              </a:rPr>
              <a:t>服从狄利克雷分布（先验分布），其超参数为</a:t>
            </a:r>
            <a:r>
              <a:rPr lang="en-US" altLang="ja-JP" sz="2200" dirty="0">
                <a:latin typeface="+mn-lt"/>
                <a:cs typeface="+mn-ea"/>
                <a:sym typeface="+mn-lt"/>
              </a:rPr>
              <a:t> </a:t>
            </a:r>
            <a:r>
              <a:rPr lang="el-GR" altLang="ja-JP" sz="2200" dirty="0">
                <a:latin typeface="+mn-lt"/>
                <a:cs typeface="+mn-ea"/>
                <a:sym typeface="+mn-lt"/>
              </a:rPr>
              <a:t>β</a:t>
            </a:r>
            <a:r>
              <a:rPr lang="ja-JP" altLang="en-US" sz="2200" dirty="0">
                <a:latin typeface="+mn-lt"/>
                <a:cs typeface="+mn-ea"/>
                <a:sym typeface="+mn-lt"/>
              </a:rPr>
              <a:t>。</a:t>
            </a:r>
            <a:endParaRPr lang="en-US" altLang="ja-JP" sz="2200" dirty="0">
              <a:latin typeface="+mn-lt"/>
              <a:cs typeface="+mn-ea"/>
              <a:sym typeface="+mn-lt"/>
            </a:endParaRPr>
          </a:p>
          <a:p>
            <a:r>
              <a:rPr lang="ja-JP" altLang="en-US" sz="2200" dirty="0">
                <a:latin typeface="+mn-lt"/>
                <a:cs typeface="+mn-ea"/>
                <a:sym typeface="+mn-lt"/>
              </a:rPr>
              <a:t>参数</a:t>
            </a:r>
            <a:r>
              <a:rPr lang="en-US" altLang="ja-JP" sz="2200" dirty="0">
                <a:latin typeface="+mn-lt"/>
                <a:cs typeface="+mn-ea"/>
                <a:sym typeface="+mn-lt"/>
              </a:rPr>
              <a:t>    </a:t>
            </a:r>
            <a:r>
              <a:rPr lang="ja-JP" altLang="en-US" sz="2200" dirty="0">
                <a:latin typeface="+mn-lt"/>
                <a:cs typeface="+mn-ea"/>
                <a:sym typeface="+mn-lt"/>
              </a:rPr>
              <a:t>是一个 </a:t>
            </a:r>
            <a:r>
              <a:rPr lang="en-US" sz="2200" dirty="0">
                <a:latin typeface="+mn-lt"/>
                <a:cs typeface="+mn-ea"/>
                <a:sym typeface="+mn-lt"/>
              </a:rPr>
              <a:t>V </a:t>
            </a:r>
            <a:r>
              <a:rPr lang="ja-JP" altLang="en-US" sz="2200" dirty="0">
                <a:latin typeface="+mn-lt"/>
                <a:cs typeface="+mn-ea"/>
                <a:sym typeface="+mn-lt"/>
              </a:rPr>
              <a:t>维向量</a:t>
            </a:r>
            <a:endParaRPr lang="en-GB" altLang="ja-JP" sz="2200" dirty="0">
              <a:latin typeface="+mn-lt"/>
              <a:cs typeface="+mn-ea"/>
              <a:sym typeface="+mn-lt"/>
            </a:endParaRPr>
          </a:p>
          <a:p>
            <a:pPr marL="0" indent="0">
              <a:buNone/>
            </a:pPr>
            <a:r>
              <a:rPr lang="en-GB" altLang="ja-JP" sz="2200" dirty="0">
                <a:latin typeface="+mn-lt"/>
                <a:cs typeface="+mn-ea"/>
                <a:sym typeface="+mn-lt"/>
              </a:rPr>
              <a:t>		</a:t>
            </a:r>
            <a:r>
              <a:rPr lang="zh-CN" altLang="en-US" sz="2200" dirty="0">
                <a:latin typeface="+mn-lt"/>
                <a:cs typeface="+mn-ea"/>
                <a:sym typeface="+mn-lt"/>
              </a:rPr>
              <a:t>           ， </a:t>
            </a:r>
            <a:r>
              <a:rPr lang="ja-JP" altLang="en-US" sz="2200" dirty="0">
                <a:latin typeface="+mn-lt"/>
                <a:cs typeface="+mn-ea"/>
                <a:sym typeface="+mn-lt"/>
              </a:rPr>
              <a:t>其中 </a:t>
            </a:r>
            <a:r>
              <a:rPr lang="zh-CN" altLang="en-US" sz="2200" dirty="0">
                <a:latin typeface="+mn-lt"/>
                <a:cs typeface="+mn-ea"/>
                <a:sym typeface="+mn-lt"/>
              </a:rPr>
              <a:t>     </a:t>
            </a:r>
            <a:r>
              <a:rPr lang="ja-JP" altLang="en-US" sz="2200" dirty="0">
                <a:latin typeface="+mn-lt"/>
                <a:cs typeface="+mn-ea"/>
                <a:sym typeface="+mn-lt"/>
              </a:rPr>
              <a:t>表示</a:t>
            </a:r>
            <a:r>
              <a:rPr lang="zh-CN" altLang="en-US" sz="2200" dirty="0">
                <a:latin typeface="+mn-lt"/>
                <a:cs typeface="+mn-ea"/>
                <a:sym typeface="+mn-lt"/>
              </a:rPr>
              <a:t>话</a:t>
            </a:r>
            <a:r>
              <a:rPr lang="ja-JP" altLang="en-US" sz="2200" dirty="0">
                <a:latin typeface="+mn-lt"/>
                <a:cs typeface="+mn-ea"/>
                <a:sym typeface="+mn-lt"/>
              </a:rPr>
              <a:t>题</a:t>
            </a:r>
            <a:r>
              <a:rPr lang="zh-CN" altLang="en-US" sz="2200" dirty="0">
                <a:latin typeface="+mn-lt"/>
                <a:cs typeface="+mn-ea"/>
                <a:sym typeface="+mn-lt"/>
              </a:rPr>
              <a:t> </a:t>
            </a:r>
            <a:r>
              <a:rPr lang="en-US" sz="2200" dirty="0" err="1">
                <a:latin typeface="+mn-lt"/>
                <a:cs typeface="+mn-ea"/>
                <a:sym typeface="+mn-lt"/>
              </a:rPr>
              <a:t>z</a:t>
            </a:r>
            <a:r>
              <a:rPr lang="en-US" sz="2200" baseline="-25000" dirty="0" err="1">
                <a:latin typeface="+mn-lt"/>
                <a:cs typeface="+mn-ea"/>
                <a:sym typeface="+mn-lt"/>
              </a:rPr>
              <a:t>k</a:t>
            </a:r>
            <a:r>
              <a:rPr lang="zh-CN" altLang="en-US" sz="2200" dirty="0">
                <a:latin typeface="+mn-lt"/>
                <a:cs typeface="+mn-ea"/>
                <a:sym typeface="+mn-lt"/>
              </a:rPr>
              <a:t> </a:t>
            </a:r>
            <a:r>
              <a:rPr lang="ja-JP" altLang="en-US" sz="2200" dirty="0">
                <a:latin typeface="+mn-lt"/>
                <a:cs typeface="+mn-ea"/>
                <a:sym typeface="+mn-lt"/>
              </a:rPr>
              <a:t>生成单词</a:t>
            </a:r>
            <a:r>
              <a:rPr lang="zh-CN" altLang="en-US" sz="2200" dirty="0">
                <a:latin typeface="+mn-lt"/>
                <a:cs typeface="+mn-ea"/>
                <a:sym typeface="+mn-lt"/>
              </a:rPr>
              <a:t> </a:t>
            </a:r>
            <a:r>
              <a:rPr lang="en-US" altLang="zh-CN" sz="2200" dirty="0" err="1">
                <a:latin typeface="+mn-lt"/>
                <a:cs typeface="+mn-ea"/>
                <a:sym typeface="+mn-lt"/>
              </a:rPr>
              <a:t>w</a:t>
            </a:r>
            <a:r>
              <a:rPr lang="en-US" altLang="zh-CN" sz="2200" baseline="-25000" dirty="0" err="1">
                <a:latin typeface="+mn-lt"/>
                <a:cs typeface="+mn-ea"/>
                <a:sym typeface="+mn-lt"/>
              </a:rPr>
              <a:t>v</a:t>
            </a:r>
            <a:r>
              <a:rPr lang="zh-CN" altLang="en-US" sz="2200" dirty="0">
                <a:latin typeface="+mn-lt"/>
                <a:cs typeface="+mn-ea"/>
                <a:sym typeface="+mn-lt"/>
              </a:rPr>
              <a:t> </a:t>
            </a:r>
            <a:r>
              <a:rPr lang="ja-JP" altLang="en-US" sz="2200" dirty="0">
                <a:latin typeface="+mn-lt"/>
                <a:cs typeface="+mn-ea"/>
                <a:sym typeface="+mn-lt"/>
              </a:rPr>
              <a:t>的概率</a:t>
            </a:r>
            <a:endParaRPr lang="en-GB" altLang="ja-JP" sz="2200" dirty="0">
              <a:latin typeface="+mn-lt"/>
              <a:cs typeface="+mn-ea"/>
              <a:sym typeface="+mn-lt"/>
            </a:endParaRPr>
          </a:p>
          <a:p>
            <a:r>
              <a:rPr lang="ja-JP" altLang="en-US" sz="2200" dirty="0">
                <a:latin typeface="+mn-lt"/>
                <a:cs typeface="+mn-ea"/>
                <a:sym typeface="+mn-lt"/>
              </a:rPr>
              <a:t>所有话题的参数向量构成一个</a:t>
            </a:r>
            <a:r>
              <a:rPr lang="zh-CN" altLang="en-US" sz="2200" dirty="0">
                <a:latin typeface="+mn-lt"/>
                <a:cs typeface="+mn-ea"/>
                <a:sym typeface="+mn-lt"/>
              </a:rPr>
              <a:t> </a:t>
            </a:r>
            <a:r>
              <a:rPr lang="en-US" sz="2200" dirty="0">
                <a:latin typeface="+mn-lt"/>
                <a:cs typeface="+mn-ea"/>
                <a:sym typeface="+mn-lt"/>
              </a:rPr>
              <a:t>K</a:t>
            </a:r>
            <a:r>
              <a:rPr lang="zh-CN" altLang="en-US" sz="2200" dirty="0">
                <a:latin typeface="+mn-lt"/>
                <a:cs typeface="+mn-ea"/>
                <a:sym typeface="+mn-lt"/>
              </a:rPr>
              <a:t> </a:t>
            </a:r>
            <a:r>
              <a:rPr lang="en-US" sz="2200" dirty="0">
                <a:latin typeface="+mn-lt"/>
                <a:cs typeface="+mn-ea"/>
                <a:sym typeface="+mn-lt"/>
              </a:rPr>
              <a:t>x</a:t>
            </a:r>
            <a:r>
              <a:rPr lang="zh-CN" altLang="en-US" sz="2200" dirty="0">
                <a:latin typeface="+mn-lt"/>
                <a:cs typeface="+mn-ea"/>
                <a:sym typeface="+mn-lt"/>
              </a:rPr>
              <a:t> </a:t>
            </a:r>
            <a:r>
              <a:rPr lang="en-US" sz="2200" dirty="0">
                <a:latin typeface="+mn-lt"/>
                <a:cs typeface="+mn-ea"/>
                <a:sym typeface="+mn-lt"/>
              </a:rPr>
              <a:t>V</a:t>
            </a:r>
            <a:r>
              <a:rPr lang="zh-CN" altLang="en-US" sz="2200" dirty="0">
                <a:latin typeface="+mn-lt"/>
                <a:cs typeface="+mn-ea"/>
                <a:sym typeface="+mn-lt"/>
              </a:rPr>
              <a:t> </a:t>
            </a:r>
            <a:r>
              <a:rPr lang="ja-JP" altLang="en-US" sz="2200" dirty="0">
                <a:latin typeface="+mn-lt"/>
                <a:cs typeface="+mn-ea"/>
                <a:sym typeface="+mn-lt"/>
              </a:rPr>
              <a:t>矩阵 </a:t>
            </a:r>
            <a:r>
              <a:rPr lang="en-GB" altLang="ja-JP" sz="2200" dirty="0">
                <a:latin typeface="+mn-lt"/>
                <a:cs typeface="+mn-ea"/>
                <a:sym typeface="+mn-lt"/>
              </a:rPr>
              <a:t>	</a:t>
            </a:r>
            <a:r>
              <a:rPr lang="zh-CN" altLang="en-US" sz="2200" dirty="0">
                <a:latin typeface="+mn-lt"/>
                <a:cs typeface="+mn-ea"/>
                <a:sym typeface="+mn-lt"/>
              </a:rPr>
              <a:t>      </a:t>
            </a:r>
            <a:endParaRPr lang="en-GB" altLang="ja-JP" sz="2200" dirty="0">
              <a:latin typeface="+mn-lt"/>
              <a:cs typeface="+mn-ea"/>
              <a:sym typeface="+mn-lt"/>
            </a:endParaRPr>
          </a:p>
          <a:p>
            <a:r>
              <a:rPr lang="ja-JP" altLang="en-US" sz="2200" dirty="0">
                <a:latin typeface="+mn-lt"/>
                <a:cs typeface="+mn-ea"/>
                <a:sym typeface="+mn-lt"/>
              </a:rPr>
              <a:t>超参数</a:t>
            </a:r>
            <a:r>
              <a:rPr lang="zh-CN" altLang="en-US" sz="2200" dirty="0">
                <a:latin typeface="+mn-lt"/>
                <a:cs typeface="+mn-ea"/>
                <a:sym typeface="+mn-lt"/>
              </a:rPr>
              <a:t> </a:t>
            </a:r>
            <a:r>
              <a:rPr lang="el-GR" altLang="ja-JP" sz="2200" dirty="0">
                <a:latin typeface="+mn-lt"/>
                <a:cs typeface="+mn-ea"/>
                <a:sym typeface="+mn-lt"/>
              </a:rPr>
              <a:t>β</a:t>
            </a:r>
            <a:r>
              <a:rPr lang="zh-CN" altLang="en-US" sz="2200" dirty="0">
                <a:latin typeface="+mn-lt"/>
                <a:cs typeface="+mn-ea"/>
                <a:sym typeface="+mn-lt"/>
              </a:rPr>
              <a:t> </a:t>
            </a:r>
            <a:r>
              <a:rPr lang="ja-JP" altLang="en-US" sz="2200" dirty="0">
                <a:latin typeface="+mn-lt"/>
                <a:cs typeface="+mn-ea"/>
                <a:sym typeface="+mn-lt"/>
              </a:rPr>
              <a:t>也是一个 </a:t>
            </a:r>
            <a:r>
              <a:rPr lang="en-US" sz="2200" dirty="0">
                <a:latin typeface="+mn-lt"/>
                <a:cs typeface="+mn-ea"/>
                <a:sym typeface="+mn-lt"/>
              </a:rPr>
              <a:t>V </a:t>
            </a:r>
            <a:r>
              <a:rPr lang="ja-JP" altLang="en-US" sz="2200" dirty="0">
                <a:latin typeface="+mn-lt"/>
                <a:cs typeface="+mn-ea"/>
                <a:sym typeface="+mn-lt"/>
              </a:rPr>
              <a:t>维向量</a:t>
            </a:r>
            <a:endParaRPr lang="en-GB" altLang="ja-JP" sz="2200" dirty="0">
              <a:latin typeface="+mn-lt"/>
              <a:cs typeface="+mn-ea"/>
              <a:sym typeface="+mn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6551" y="1520147"/>
            <a:ext cx="292100" cy="279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2911" y="1927323"/>
            <a:ext cx="292100" cy="279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2911" y="2684982"/>
            <a:ext cx="292100" cy="279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822" y="3022081"/>
            <a:ext cx="2540000" cy="3302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74231" y="3119383"/>
            <a:ext cx="444500" cy="254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2756" y="4086298"/>
            <a:ext cx="1358900" cy="4064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71822" y="4903936"/>
            <a:ext cx="2070100" cy="381000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0CECE2E9-D262-44F6-9836-32CD2BCC796D}"/>
              </a:ext>
            </a:extLst>
          </p:cNvPr>
          <p:cNvSpPr txBox="1">
            <a:spLocks/>
          </p:cNvSpPr>
          <p:nvPr/>
        </p:nvSpPr>
        <p:spPr>
          <a:xfrm>
            <a:off x="6232876" y="292359"/>
            <a:ext cx="5386576" cy="64856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sz="2200" dirty="0">
                <a:latin typeface="+mn-lt"/>
                <a:cs typeface="+mn-ea"/>
                <a:sym typeface="+mn-lt"/>
              </a:rPr>
              <a:t>每一个文本</a:t>
            </a:r>
            <a:r>
              <a:rPr lang="zh-CN" altLang="en-US" sz="2200" dirty="0">
                <a:latin typeface="+mn-lt"/>
                <a:cs typeface="+mn-ea"/>
                <a:sym typeface="+mn-lt"/>
              </a:rPr>
              <a:t> </a:t>
            </a:r>
            <a:r>
              <a:rPr lang="en-US" sz="2200" dirty="0" err="1">
                <a:latin typeface="+mn-lt"/>
                <a:cs typeface="+mn-ea"/>
                <a:sym typeface="+mn-lt"/>
              </a:rPr>
              <a:t>w</a:t>
            </a:r>
            <a:r>
              <a:rPr lang="en-US" sz="2200" baseline="-25000" dirty="0" err="1">
                <a:latin typeface="+mn-lt"/>
                <a:cs typeface="+mn-ea"/>
                <a:sym typeface="+mn-lt"/>
              </a:rPr>
              <a:t>m</a:t>
            </a:r>
            <a:r>
              <a:rPr lang="zh-CN" altLang="en-US" sz="2200" dirty="0">
                <a:latin typeface="+mn-lt"/>
                <a:cs typeface="+mn-ea"/>
                <a:sym typeface="+mn-lt"/>
              </a:rPr>
              <a:t> </a:t>
            </a:r>
            <a:r>
              <a:rPr lang="ja-JP" altLang="en-US" sz="2200" dirty="0">
                <a:latin typeface="+mn-lt"/>
                <a:cs typeface="+mn-ea"/>
                <a:sym typeface="+mn-lt"/>
              </a:rPr>
              <a:t>由一个话题的条件</a:t>
            </a:r>
            <a:endParaRPr lang="en-US" altLang="ja-JP" sz="2200" dirty="0">
              <a:latin typeface="+mn-lt"/>
              <a:cs typeface="+mn-ea"/>
              <a:sym typeface="+mn-lt"/>
            </a:endParaRPr>
          </a:p>
          <a:p>
            <a:pPr marL="0" indent="0">
              <a:buNone/>
            </a:pPr>
            <a:r>
              <a:rPr lang="en-US" altLang="ja-JP" sz="2200" dirty="0">
                <a:latin typeface="+mn-lt"/>
                <a:cs typeface="+mn-ea"/>
                <a:sym typeface="+mn-lt"/>
              </a:rPr>
              <a:t>   </a:t>
            </a:r>
            <a:r>
              <a:rPr lang="ja-JP" altLang="en-US" sz="2200" dirty="0">
                <a:latin typeface="+mn-lt"/>
                <a:cs typeface="+mn-ea"/>
                <a:sym typeface="+mn-lt"/>
              </a:rPr>
              <a:t>概率分布</a:t>
            </a:r>
            <a:r>
              <a:rPr lang="zh-CN" altLang="en-US" sz="2200" dirty="0">
                <a:latin typeface="+mn-lt"/>
                <a:cs typeface="+mn-ea"/>
                <a:sym typeface="+mn-lt"/>
              </a:rPr>
              <a:t> </a:t>
            </a:r>
            <a:r>
              <a:rPr lang="en-US" altLang="zh-CN" sz="2200" dirty="0">
                <a:latin typeface="+mn-lt"/>
                <a:cs typeface="+mn-ea"/>
                <a:sym typeface="+mn-lt"/>
              </a:rPr>
              <a:t>p(</a:t>
            </a:r>
            <a:r>
              <a:rPr lang="en-US" altLang="zh-CN" sz="2200" dirty="0" err="1">
                <a:latin typeface="+mn-lt"/>
                <a:cs typeface="+mn-ea"/>
                <a:sym typeface="+mn-lt"/>
              </a:rPr>
              <a:t>z|w</a:t>
            </a:r>
            <a:r>
              <a:rPr lang="en-US" altLang="zh-CN" sz="2200" baseline="-25000" dirty="0" err="1">
                <a:latin typeface="+mn-lt"/>
                <a:cs typeface="+mn-ea"/>
                <a:sym typeface="+mn-lt"/>
              </a:rPr>
              <a:t>m</a:t>
            </a:r>
            <a:r>
              <a:rPr lang="en-US" altLang="zh-CN" sz="2200" dirty="0">
                <a:latin typeface="+mn-lt"/>
                <a:cs typeface="+mn-ea"/>
                <a:sym typeface="+mn-lt"/>
              </a:rPr>
              <a:t>)</a:t>
            </a:r>
            <a:r>
              <a:rPr lang="en-GB" altLang="ja-JP" sz="2200" dirty="0">
                <a:latin typeface="+mn-lt"/>
                <a:cs typeface="+mn-ea"/>
                <a:sym typeface="+mn-lt"/>
              </a:rPr>
              <a:t> </a:t>
            </a:r>
            <a:r>
              <a:rPr lang="ja-JP" altLang="en-GB" sz="2200" dirty="0">
                <a:latin typeface="+mn-lt"/>
                <a:cs typeface="+mn-ea"/>
                <a:sym typeface="+mn-lt"/>
              </a:rPr>
              <a:t>决定</a:t>
            </a:r>
            <a:endParaRPr lang="en-GB" altLang="ja-JP" sz="2200" dirty="0">
              <a:latin typeface="+mn-lt"/>
              <a:cs typeface="+mn-ea"/>
              <a:sym typeface="+mn-lt"/>
            </a:endParaRPr>
          </a:p>
          <a:p>
            <a:r>
              <a:rPr lang="ja-JP" altLang="en-US" sz="2200" dirty="0">
                <a:latin typeface="+mn-lt"/>
                <a:cs typeface="+mn-ea"/>
                <a:sym typeface="+mn-lt"/>
              </a:rPr>
              <a:t>分布</a:t>
            </a:r>
            <a:r>
              <a:rPr lang="zh-CN" altLang="en-US" sz="2200" dirty="0">
                <a:latin typeface="+mn-lt"/>
                <a:cs typeface="+mn-ea"/>
                <a:sym typeface="+mn-lt"/>
              </a:rPr>
              <a:t> </a:t>
            </a:r>
            <a:r>
              <a:rPr lang="en-US" altLang="zh-CN" sz="2200" dirty="0">
                <a:latin typeface="+mn-lt"/>
                <a:cs typeface="+mn-ea"/>
                <a:sym typeface="+mn-lt"/>
              </a:rPr>
              <a:t>p(</a:t>
            </a:r>
            <a:r>
              <a:rPr lang="en-US" altLang="zh-CN" sz="2200" dirty="0" err="1">
                <a:latin typeface="+mn-lt"/>
                <a:cs typeface="+mn-ea"/>
                <a:sym typeface="+mn-lt"/>
              </a:rPr>
              <a:t>z|w</a:t>
            </a:r>
            <a:r>
              <a:rPr lang="en-US" altLang="zh-CN" sz="2200" baseline="-25000" dirty="0" err="1">
                <a:latin typeface="+mn-lt"/>
                <a:cs typeface="+mn-ea"/>
                <a:sym typeface="+mn-lt"/>
              </a:rPr>
              <a:t>m</a:t>
            </a:r>
            <a:r>
              <a:rPr lang="en-US" altLang="zh-CN" sz="2200" dirty="0">
                <a:latin typeface="+mn-lt"/>
                <a:cs typeface="+mn-ea"/>
                <a:sym typeface="+mn-lt"/>
              </a:rPr>
              <a:t>)</a:t>
            </a:r>
            <a:r>
              <a:rPr lang="zh-CN" altLang="en-US" sz="2200" dirty="0">
                <a:latin typeface="+mn-lt"/>
                <a:cs typeface="+mn-ea"/>
                <a:sym typeface="+mn-lt"/>
              </a:rPr>
              <a:t> 是</a:t>
            </a:r>
            <a:r>
              <a:rPr lang="ja-JP" altLang="en-US" sz="2200" dirty="0">
                <a:latin typeface="+mn-lt"/>
                <a:cs typeface="+mn-ea"/>
                <a:sym typeface="+mn-lt"/>
              </a:rPr>
              <a:t>多项分布（严格意义上类别分布），其参数为</a:t>
            </a:r>
            <a:endParaRPr lang="en-US" altLang="ja-JP" sz="2200" dirty="0">
              <a:latin typeface="+mn-lt"/>
              <a:cs typeface="+mn-ea"/>
              <a:sym typeface="+mn-lt"/>
            </a:endParaRPr>
          </a:p>
          <a:p>
            <a:r>
              <a:rPr lang="ja-JP" altLang="en-US" sz="2200" dirty="0">
                <a:latin typeface="+mn-lt"/>
                <a:cs typeface="+mn-ea"/>
                <a:sym typeface="+mn-lt"/>
              </a:rPr>
              <a:t>参数</a:t>
            </a:r>
            <a:r>
              <a:rPr lang="zh-CN" altLang="en-US" sz="2200" dirty="0">
                <a:latin typeface="+mn-lt"/>
                <a:cs typeface="+mn-ea"/>
                <a:sym typeface="+mn-lt"/>
              </a:rPr>
              <a:t>     </a:t>
            </a:r>
            <a:r>
              <a:rPr lang="ja-JP" altLang="en-US" sz="2200" dirty="0">
                <a:latin typeface="+mn-lt"/>
                <a:cs typeface="+mn-ea"/>
                <a:sym typeface="+mn-lt"/>
              </a:rPr>
              <a:t>服从狄利克雷分布（先验分布</a:t>
            </a:r>
            <a:r>
              <a:rPr lang="zh-CN" altLang="en-US" sz="2200" dirty="0">
                <a:latin typeface="+mn-lt"/>
                <a:cs typeface="+mn-ea"/>
                <a:sym typeface="+mn-lt"/>
              </a:rPr>
              <a:t>），</a:t>
            </a:r>
            <a:r>
              <a:rPr lang="ja-JP" altLang="en-US" sz="2200" dirty="0">
                <a:latin typeface="+mn-lt"/>
                <a:cs typeface="+mn-ea"/>
                <a:sym typeface="+mn-lt"/>
              </a:rPr>
              <a:t>其超参数为</a:t>
            </a:r>
            <a:r>
              <a:rPr lang="zh-CN" altLang="en-US" sz="2200" dirty="0">
                <a:latin typeface="+mn-lt"/>
                <a:cs typeface="+mn-ea"/>
                <a:sym typeface="+mn-lt"/>
              </a:rPr>
              <a:t> </a:t>
            </a:r>
            <a:r>
              <a:rPr lang="el-GR" sz="2200" dirty="0">
                <a:latin typeface="+mn-lt"/>
                <a:cs typeface="+mn-ea"/>
                <a:sym typeface="+mn-lt"/>
              </a:rPr>
              <a:t>α</a:t>
            </a:r>
            <a:endParaRPr lang="en-US" sz="2200" dirty="0">
              <a:latin typeface="+mn-lt"/>
              <a:cs typeface="+mn-ea"/>
              <a:sym typeface="+mn-lt"/>
            </a:endParaRPr>
          </a:p>
          <a:p>
            <a:r>
              <a:rPr lang="ja-JP" altLang="en-US" sz="2200" dirty="0">
                <a:latin typeface="+mn-lt"/>
                <a:cs typeface="+mn-ea"/>
                <a:sym typeface="+mn-lt"/>
              </a:rPr>
              <a:t>参数</a:t>
            </a:r>
            <a:r>
              <a:rPr lang="zh-CN" altLang="en-US" sz="2200" dirty="0">
                <a:latin typeface="+mn-lt"/>
                <a:cs typeface="+mn-ea"/>
                <a:sym typeface="+mn-lt"/>
              </a:rPr>
              <a:t>     </a:t>
            </a:r>
            <a:r>
              <a:rPr lang="ja-JP" altLang="en-US" sz="2200" dirty="0">
                <a:latin typeface="+mn-lt"/>
                <a:cs typeface="+mn-ea"/>
                <a:sym typeface="+mn-lt"/>
              </a:rPr>
              <a:t>是一个</a:t>
            </a:r>
            <a:r>
              <a:rPr lang="en-US" sz="2200" dirty="0">
                <a:latin typeface="+mn-lt"/>
                <a:cs typeface="+mn-ea"/>
                <a:sym typeface="+mn-lt"/>
              </a:rPr>
              <a:t>K</a:t>
            </a:r>
            <a:r>
              <a:rPr lang="ja-JP" altLang="en-US" sz="2200" dirty="0">
                <a:latin typeface="+mn-lt"/>
                <a:cs typeface="+mn-ea"/>
                <a:sym typeface="+mn-lt"/>
              </a:rPr>
              <a:t>维向量</a:t>
            </a:r>
            <a:r>
              <a:rPr lang="en-GB" altLang="ja-JP" sz="2200" dirty="0">
                <a:latin typeface="+mn-lt"/>
                <a:cs typeface="+mn-ea"/>
                <a:sym typeface="+mn-lt"/>
              </a:rPr>
              <a:t>		     </a:t>
            </a:r>
            <a:r>
              <a:rPr lang="ja-JP" altLang="en-US" sz="2200" dirty="0">
                <a:latin typeface="+mn-lt"/>
                <a:cs typeface="+mn-ea"/>
                <a:sym typeface="+mn-lt"/>
              </a:rPr>
              <a:t>其中 </a:t>
            </a:r>
            <a:r>
              <a:rPr lang="zh-CN" altLang="en-US" sz="2200" dirty="0">
                <a:latin typeface="+mn-lt"/>
                <a:cs typeface="+mn-ea"/>
                <a:sym typeface="+mn-lt"/>
              </a:rPr>
              <a:t>      </a:t>
            </a:r>
            <a:r>
              <a:rPr lang="ja-JP" altLang="en-US" sz="2200" dirty="0">
                <a:latin typeface="+mn-lt"/>
                <a:cs typeface="+mn-ea"/>
                <a:sym typeface="+mn-lt"/>
              </a:rPr>
              <a:t>表示文本</a:t>
            </a:r>
            <a:r>
              <a:rPr lang="zh-CN" altLang="en-US" sz="2200" dirty="0">
                <a:latin typeface="+mn-lt"/>
                <a:cs typeface="+mn-ea"/>
                <a:sym typeface="+mn-lt"/>
              </a:rPr>
              <a:t> </a:t>
            </a:r>
            <a:r>
              <a:rPr lang="en-US" sz="2200" dirty="0" err="1">
                <a:latin typeface="+mn-lt"/>
                <a:cs typeface="+mn-ea"/>
                <a:sym typeface="+mn-lt"/>
              </a:rPr>
              <a:t>w</a:t>
            </a:r>
            <a:r>
              <a:rPr lang="en-US" sz="2200" baseline="-25000" dirty="0" err="1">
                <a:latin typeface="+mn-lt"/>
                <a:cs typeface="+mn-ea"/>
                <a:sym typeface="+mn-lt"/>
              </a:rPr>
              <a:t>m</a:t>
            </a:r>
            <a:r>
              <a:rPr lang="zh-CN" altLang="en-US" sz="2200" dirty="0">
                <a:latin typeface="+mn-lt"/>
                <a:cs typeface="+mn-ea"/>
                <a:sym typeface="+mn-lt"/>
              </a:rPr>
              <a:t> </a:t>
            </a:r>
            <a:r>
              <a:rPr lang="ja-JP" altLang="en-US" sz="2200" dirty="0">
                <a:latin typeface="+mn-lt"/>
                <a:cs typeface="+mn-ea"/>
                <a:sym typeface="+mn-lt"/>
              </a:rPr>
              <a:t>生成话题</a:t>
            </a:r>
            <a:r>
              <a:rPr lang="zh-CN" altLang="en-US" sz="2200" dirty="0">
                <a:latin typeface="+mn-lt"/>
                <a:cs typeface="+mn-ea"/>
                <a:sym typeface="+mn-lt"/>
              </a:rPr>
              <a:t> </a:t>
            </a:r>
            <a:r>
              <a:rPr lang="en-US" sz="2200" dirty="0" err="1">
                <a:latin typeface="+mn-lt"/>
                <a:cs typeface="+mn-ea"/>
                <a:sym typeface="+mn-lt"/>
              </a:rPr>
              <a:t>z</a:t>
            </a:r>
            <a:r>
              <a:rPr lang="en-US" sz="2200" baseline="-25000" dirty="0" err="1">
                <a:latin typeface="+mn-lt"/>
                <a:cs typeface="+mn-ea"/>
                <a:sym typeface="+mn-lt"/>
              </a:rPr>
              <a:t>k</a:t>
            </a:r>
            <a:r>
              <a:rPr lang="zh-CN" altLang="en-US" sz="2200" dirty="0">
                <a:latin typeface="+mn-lt"/>
                <a:cs typeface="+mn-ea"/>
                <a:sym typeface="+mn-lt"/>
              </a:rPr>
              <a:t> </a:t>
            </a:r>
            <a:r>
              <a:rPr lang="ja-JP" altLang="en-US" sz="2200" dirty="0">
                <a:latin typeface="+mn-lt"/>
                <a:cs typeface="+mn-ea"/>
                <a:sym typeface="+mn-lt"/>
              </a:rPr>
              <a:t>的概率</a:t>
            </a:r>
            <a:endParaRPr lang="en-GB" altLang="ja-JP" sz="2200" dirty="0">
              <a:latin typeface="+mn-lt"/>
              <a:cs typeface="+mn-ea"/>
              <a:sym typeface="+mn-lt"/>
            </a:endParaRPr>
          </a:p>
          <a:p>
            <a:r>
              <a:rPr lang="ja-JP" altLang="en-US" sz="2200" dirty="0">
                <a:latin typeface="+mn-lt"/>
                <a:cs typeface="+mn-ea"/>
                <a:sym typeface="+mn-lt"/>
              </a:rPr>
              <a:t>所有文本的参数向量构成一个</a:t>
            </a:r>
            <a:r>
              <a:rPr lang="zh-CN" altLang="en-US" sz="2200" dirty="0">
                <a:latin typeface="+mn-lt"/>
                <a:cs typeface="+mn-ea"/>
                <a:sym typeface="+mn-lt"/>
              </a:rPr>
              <a:t> </a:t>
            </a:r>
            <a:r>
              <a:rPr lang="en-US" sz="2200" dirty="0">
                <a:latin typeface="+mn-lt"/>
                <a:cs typeface="+mn-ea"/>
                <a:sym typeface="+mn-lt"/>
              </a:rPr>
              <a:t>M</a:t>
            </a:r>
            <a:r>
              <a:rPr lang="zh-CN" altLang="en-US" sz="2200" dirty="0">
                <a:latin typeface="+mn-lt"/>
                <a:cs typeface="+mn-ea"/>
                <a:sym typeface="+mn-lt"/>
              </a:rPr>
              <a:t> </a:t>
            </a:r>
            <a:r>
              <a:rPr lang="en-US" sz="2200" dirty="0">
                <a:latin typeface="+mn-lt"/>
                <a:cs typeface="+mn-ea"/>
                <a:sym typeface="+mn-lt"/>
              </a:rPr>
              <a:t>x</a:t>
            </a:r>
            <a:r>
              <a:rPr lang="zh-CN" altLang="en-US" sz="2200" dirty="0">
                <a:latin typeface="+mn-lt"/>
                <a:cs typeface="+mn-ea"/>
                <a:sym typeface="+mn-lt"/>
              </a:rPr>
              <a:t> </a:t>
            </a:r>
            <a:r>
              <a:rPr lang="en-US" sz="2200" dirty="0">
                <a:latin typeface="+mn-lt"/>
                <a:cs typeface="+mn-ea"/>
                <a:sym typeface="+mn-lt"/>
              </a:rPr>
              <a:t>K</a:t>
            </a:r>
            <a:r>
              <a:rPr lang="zh-CN" altLang="en-US" sz="2200" dirty="0">
                <a:latin typeface="+mn-lt"/>
                <a:cs typeface="+mn-ea"/>
                <a:sym typeface="+mn-lt"/>
              </a:rPr>
              <a:t> </a:t>
            </a:r>
            <a:r>
              <a:rPr lang="ja-JP" altLang="en-US" sz="2200" dirty="0">
                <a:latin typeface="+mn-lt"/>
                <a:cs typeface="+mn-ea"/>
                <a:sym typeface="+mn-lt"/>
              </a:rPr>
              <a:t>矩阵 </a:t>
            </a:r>
            <a:r>
              <a:rPr lang="en-GB" altLang="ja-JP" sz="2200" dirty="0">
                <a:latin typeface="+mn-lt"/>
                <a:cs typeface="+mn-ea"/>
                <a:sym typeface="+mn-lt"/>
              </a:rPr>
              <a:t>		</a:t>
            </a:r>
          </a:p>
          <a:p>
            <a:r>
              <a:rPr lang="ja-JP" altLang="en-US" sz="2200" dirty="0">
                <a:latin typeface="+mn-lt"/>
                <a:cs typeface="+mn-ea"/>
                <a:sym typeface="+mn-lt"/>
              </a:rPr>
              <a:t>超参数</a:t>
            </a:r>
            <a:r>
              <a:rPr lang="zh-CN" altLang="en-US" sz="2200" dirty="0">
                <a:latin typeface="+mn-lt"/>
                <a:cs typeface="+mn-ea"/>
                <a:sym typeface="+mn-lt"/>
              </a:rPr>
              <a:t> </a:t>
            </a:r>
            <a:r>
              <a:rPr lang="el-GR" sz="2200" dirty="0">
                <a:latin typeface="+mn-lt"/>
                <a:cs typeface="+mn-ea"/>
                <a:sym typeface="+mn-lt"/>
              </a:rPr>
              <a:t>α</a:t>
            </a:r>
            <a:r>
              <a:rPr lang="zh-CN" altLang="en-US" sz="2200" dirty="0">
                <a:latin typeface="+mn-lt"/>
                <a:cs typeface="+mn-ea"/>
                <a:sym typeface="+mn-lt"/>
              </a:rPr>
              <a:t> </a:t>
            </a:r>
            <a:r>
              <a:rPr lang="ja-JP" altLang="en-US" sz="2200" dirty="0">
                <a:latin typeface="+mn-lt"/>
                <a:cs typeface="+mn-ea"/>
                <a:sym typeface="+mn-lt"/>
              </a:rPr>
              <a:t>也是一个</a:t>
            </a:r>
            <a:r>
              <a:rPr lang="en-US" sz="2200" dirty="0">
                <a:latin typeface="+mn-lt"/>
                <a:cs typeface="+mn-ea"/>
                <a:sym typeface="+mn-lt"/>
              </a:rPr>
              <a:t>K</a:t>
            </a:r>
            <a:r>
              <a:rPr lang="ja-JP" altLang="en-US" sz="2200" dirty="0">
                <a:latin typeface="+mn-lt"/>
                <a:cs typeface="+mn-ea"/>
                <a:sym typeface="+mn-lt"/>
              </a:rPr>
              <a:t>维向量</a:t>
            </a:r>
            <a:endParaRPr lang="en-US" altLang="ja-JP" sz="2200" dirty="0">
              <a:latin typeface="+mn-lt"/>
              <a:cs typeface="+mn-ea"/>
              <a:sym typeface="+mn-lt"/>
            </a:endParaRPr>
          </a:p>
          <a:p>
            <a:pPr marL="0" indent="0">
              <a:buNone/>
            </a:pPr>
            <a:endParaRPr lang="en-GB" altLang="ja-JP" sz="2200" dirty="0">
              <a:latin typeface="+mn-lt"/>
              <a:cs typeface="+mn-ea"/>
              <a:sym typeface="+mn-lt"/>
            </a:endParaRPr>
          </a:p>
          <a:p>
            <a:r>
              <a:rPr lang="ja-JP" altLang="en-US" sz="2200" dirty="0">
                <a:latin typeface="+mn-lt"/>
                <a:cs typeface="+mn-ea"/>
                <a:sym typeface="+mn-lt"/>
              </a:rPr>
              <a:t>每一个文本</a:t>
            </a:r>
            <a:r>
              <a:rPr lang="zh-CN" altLang="en-US" sz="2200" dirty="0">
                <a:latin typeface="+mn-lt"/>
                <a:cs typeface="+mn-ea"/>
                <a:sym typeface="+mn-lt"/>
              </a:rPr>
              <a:t> </a:t>
            </a:r>
            <a:r>
              <a:rPr lang="en-US" sz="2200" dirty="0" err="1">
                <a:latin typeface="+mn-lt"/>
                <a:cs typeface="+mn-ea"/>
                <a:sym typeface="+mn-lt"/>
              </a:rPr>
              <a:t>w</a:t>
            </a:r>
            <a:r>
              <a:rPr lang="en-US" sz="2200" baseline="-25000" dirty="0" err="1">
                <a:latin typeface="+mn-lt"/>
                <a:cs typeface="+mn-ea"/>
                <a:sym typeface="+mn-lt"/>
              </a:rPr>
              <a:t>m</a:t>
            </a:r>
            <a:r>
              <a:rPr lang="zh-CN" altLang="en-US" sz="2200" dirty="0">
                <a:latin typeface="+mn-lt"/>
                <a:cs typeface="+mn-ea"/>
                <a:sym typeface="+mn-lt"/>
              </a:rPr>
              <a:t> </a:t>
            </a:r>
            <a:r>
              <a:rPr lang="ja-JP" altLang="en-US" sz="2200" dirty="0">
                <a:latin typeface="+mn-lt"/>
                <a:cs typeface="+mn-ea"/>
                <a:sym typeface="+mn-lt"/>
              </a:rPr>
              <a:t>中的每一个单词</a:t>
            </a:r>
            <a:r>
              <a:rPr lang="zh-CN" altLang="en-US" sz="2200" dirty="0">
                <a:latin typeface="+mn-lt"/>
                <a:cs typeface="+mn-ea"/>
                <a:sym typeface="+mn-lt"/>
              </a:rPr>
              <a:t> </a:t>
            </a:r>
            <a:r>
              <a:rPr lang="en-US" altLang="zh-CN" sz="2200" dirty="0" err="1">
                <a:latin typeface="+mn-lt"/>
                <a:cs typeface="+mn-ea"/>
                <a:sym typeface="+mn-lt"/>
              </a:rPr>
              <a:t>w</a:t>
            </a:r>
            <a:r>
              <a:rPr lang="en-US" altLang="zh-CN" sz="2200" baseline="-25000" dirty="0" err="1">
                <a:latin typeface="+mn-lt"/>
                <a:cs typeface="+mn-ea"/>
                <a:sym typeface="+mn-lt"/>
              </a:rPr>
              <a:t>mn</a:t>
            </a:r>
            <a:r>
              <a:rPr lang="zh-CN" altLang="en-US" sz="2200" dirty="0">
                <a:latin typeface="+mn-lt"/>
                <a:cs typeface="+mn-ea"/>
                <a:sym typeface="+mn-lt"/>
              </a:rPr>
              <a:t> </a:t>
            </a:r>
            <a:r>
              <a:rPr lang="ja-JP" altLang="en-US" sz="2200" dirty="0">
                <a:latin typeface="+mn-lt"/>
                <a:cs typeface="+mn-ea"/>
                <a:sym typeface="+mn-lt"/>
              </a:rPr>
              <a:t>由该文本的话题分布</a:t>
            </a:r>
            <a:r>
              <a:rPr lang="zh-CN" altLang="en-US" sz="2200" dirty="0">
                <a:latin typeface="+mn-lt"/>
                <a:cs typeface="+mn-ea"/>
                <a:sym typeface="+mn-lt"/>
              </a:rPr>
              <a:t> </a:t>
            </a:r>
            <a:r>
              <a:rPr lang="en-US" altLang="zh-CN" sz="2200" dirty="0">
                <a:latin typeface="+mn-lt"/>
                <a:cs typeface="+mn-ea"/>
                <a:sym typeface="+mn-lt"/>
              </a:rPr>
              <a:t>p(</a:t>
            </a:r>
            <a:r>
              <a:rPr lang="en-US" altLang="zh-CN" sz="2200" dirty="0" err="1">
                <a:latin typeface="+mn-lt"/>
                <a:cs typeface="+mn-ea"/>
                <a:sym typeface="+mn-lt"/>
              </a:rPr>
              <a:t>z|w</a:t>
            </a:r>
            <a:r>
              <a:rPr lang="en-US" altLang="zh-CN" sz="2200" baseline="-25000" dirty="0" err="1">
                <a:latin typeface="+mn-lt"/>
                <a:cs typeface="+mn-ea"/>
                <a:sym typeface="+mn-lt"/>
              </a:rPr>
              <a:t>m</a:t>
            </a:r>
            <a:r>
              <a:rPr lang="en-US" altLang="zh-CN" sz="2200" dirty="0">
                <a:latin typeface="+mn-lt"/>
                <a:cs typeface="+mn-ea"/>
                <a:sym typeface="+mn-lt"/>
              </a:rPr>
              <a:t>)</a:t>
            </a:r>
            <a:r>
              <a:rPr lang="en-GB" altLang="ja-JP" sz="2200" dirty="0">
                <a:latin typeface="+mn-lt"/>
                <a:cs typeface="+mn-ea"/>
                <a:sym typeface="+mn-lt"/>
              </a:rPr>
              <a:t> </a:t>
            </a:r>
            <a:r>
              <a:rPr lang="ja-JP" altLang="en-GB" sz="2200" dirty="0">
                <a:latin typeface="+mn-lt"/>
                <a:cs typeface="+mn-ea"/>
                <a:sym typeface="+mn-lt"/>
              </a:rPr>
              <a:t>以及</a:t>
            </a:r>
            <a:r>
              <a:rPr lang="ja-JP" altLang="en-US" sz="2200" dirty="0">
                <a:latin typeface="+mn-lt"/>
                <a:cs typeface="+mn-ea"/>
                <a:sym typeface="+mn-lt"/>
              </a:rPr>
              <a:t>所有话题的单词分布</a:t>
            </a:r>
            <a:r>
              <a:rPr lang="zh-CN" altLang="en-US" sz="2200" dirty="0">
                <a:latin typeface="+mn-lt"/>
                <a:cs typeface="+mn-ea"/>
                <a:sym typeface="+mn-lt"/>
              </a:rPr>
              <a:t> </a:t>
            </a:r>
            <a:r>
              <a:rPr lang="en-US" altLang="zh-CN" sz="2200" dirty="0">
                <a:latin typeface="+mn-lt"/>
                <a:cs typeface="+mn-ea"/>
                <a:sym typeface="+mn-lt"/>
              </a:rPr>
              <a:t>p(</a:t>
            </a:r>
            <a:r>
              <a:rPr lang="en-US" altLang="zh-CN" sz="2200" dirty="0" err="1">
                <a:latin typeface="+mn-lt"/>
                <a:cs typeface="+mn-ea"/>
                <a:sym typeface="+mn-lt"/>
              </a:rPr>
              <a:t>w|z</a:t>
            </a:r>
            <a:r>
              <a:rPr lang="en-US" altLang="zh-CN" sz="2200" baseline="-25000" dirty="0" err="1">
                <a:latin typeface="+mn-lt"/>
                <a:cs typeface="+mn-ea"/>
                <a:sym typeface="+mn-lt"/>
              </a:rPr>
              <a:t>k</a:t>
            </a:r>
            <a:r>
              <a:rPr lang="en-US" altLang="zh-CN" sz="2200" dirty="0">
                <a:latin typeface="+mn-lt"/>
                <a:cs typeface="+mn-ea"/>
                <a:sym typeface="+mn-lt"/>
              </a:rPr>
              <a:t>)</a:t>
            </a:r>
            <a:r>
              <a:rPr lang="zh-CN" altLang="en-US" sz="2200" dirty="0">
                <a:latin typeface="+mn-lt"/>
                <a:cs typeface="+mn-ea"/>
                <a:sym typeface="+mn-lt"/>
              </a:rPr>
              <a:t> </a:t>
            </a:r>
            <a:r>
              <a:rPr lang="ja-JP" altLang="en-US" sz="2200" dirty="0">
                <a:latin typeface="+mn-lt"/>
                <a:cs typeface="+mn-ea"/>
                <a:sym typeface="+mn-lt"/>
              </a:rPr>
              <a:t>决定</a:t>
            </a:r>
            <a:endParaRPr lang="en-US" sz="2200" dirty="0">
              <a:latin typeface="+mn-lt"/>
              <a:cs typeface="+mn-ea"/>
              <a:sym typeface="+mn-lt"/>
            </a:endParaRPr>
          </a:p>
        </p:txBody>
      </p:sp>
      <p:pic>
        <p:nvPicPr>
          <p:cNvPr id="14" name="Picture 5">
            <a:extLst>
              <a:ext uri="{FF2B5EF4-FFF2-40B4-BE49-F238E27FC236}">
                <a16:creationId xmlns:a16="http://schemas.microsoft.com/office/drawing/2014/main" id="{F9D9B2D0-2BB0-4146-9F11-1ED274C5996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05511" y="1467874"/>
            <a:ext cx="342900" cy="317500"/>
          </a:xfrm>
          <a:prstGeom prst="rect">
            <a:avLst/>
          </a:prstGeom>
        </p:spPr>
      </p:pic>
      <p:pic>
        <p:nvPicPr>
          <p:cNvPr id="15" name="Picture 4">
            <a:extLst>
              <a:ext uri="{FF2B5EF4-FFF2-40B4-BE49-F238E27FC236}">
                <a16:creationId xmlns:a16="http://schemas.microsoft.com/office/drawing/2014/main" id="{CDDD583D-647B-46A3-B3AD-6BCBBE1C11C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19517" y="1886014"/>
            <a:ext cx="342900" cy="317500"/>
          </a:xfrm>
          <a:prstGeom prst="rect">
            <a:avLst/>
          </a:prstGeom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3D87268F-85AB-438D-B3BB-69FA95936E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19517" y="2631223"/>
            <a:ext cx="342900" cy="317500"/>
          </a:xfrm>
          <a:prstGeom prst="rect">
            <a:avLst/>
          </a:prstGeom>
        </p:spPr>
      </p:pic>
      <p:grpSp>
        <p:nvGrpSpPr>
          <p:cNvPr id="17" name="Group 13">
            <a:extLst>
              <a:ext uri="{FF2B5EF4-FFF2-40B4-BE49-F238E27FC236}">
                <a16:creationId xmlns:a16="http://schemas.microsoft.com/office/drawing/2014/main" id="{6C008117-7C81-4F46-98D9-3A3295B3172A}"/>
              </a:ext>
            </a:extLst>
          </p:cNvPr>
          <p:cNvGrpSpPr/>
          <p:nvPr/>
        </p:nvGrpSpPr>
        <p:grpSpPr>
          <a:xfrm>
            <a:off x="9365380" y="2637832"/>
            <a:ext cx="2628900" cy="304800"/>
            <a:chOff x="4656859" y="3885624"/>
            <a:chExt cx="2628900" cy="304800"/>
          </a:xfrm>
        </p:grpSpPr>
        <p:pic>
          <p:nvPicPr>
            <p:cNvPr id="18" name="Picture 7">
              <a:extLst>
                <a:ext uri="{FF2B5EF4-FFF2-40B4-BE49-F238E27FC236}">
                  <a16:creationId xmlns:a16="http://schemas.microsoft.com/office/drawing/2014/main" id="{052A4749-645A-4AE2-A4F6-9E714B4BB7E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656859" y="3898324"/>
              <a:ext cx="2628900" cy="292100"/>
            </a:xfrm>
            <a:prstGeom prst="rect">
              <a:avLst/>
            </a:prstGeom>
          </p:spPr>
        </p:pic>
        <p:pic>
          <p:nvPicPr>
            <p:cNvPr id="19" name="Picture 11">
              <a:extLst>
                <a:ext uri="{FF2B5EF4-FFF2-40B4-BE49-F238E27FC236}">
                  <a16:creationId xmlns:a16="http://schemas.microsoft.com/office/drawing/2014/main" id="{00F840F0-2F72-40AB-8497-6AFEB66E359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971309" y="3885624"/>
              <a:ext cx="770685" cy="129531"/>
            </a:xfrm>
            <a:prstGeom prst="rect">
              <a:avLst/>
            </a:prstGeom>
          </p:spPr>
        </p:pic>
        <p:pic>
          <p:nvPicPr>
            <p:cNvPr id="20" name="Picture 12">
              <a:extLst>
                <a:ext uri="{FF2B5EF4-FFF2-40B4-BE49-F238E27FC236}">
                  <a16:creationId xmlns:a16="http://schemas.microsoft.com/office/drawing/2014/main" id="{F7FE2AED-89CC-4081-8378-D78978A9629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706860" y="3894604"/>
              <a:ext cx="189810" cy="45719"/>
            </a:xfrm>
            <a:prstGeom prst="rect">
              <a:avLst/>
            </a:prstGeom>
          </p:spPr>
        </p:pic>
      </p:grpSp>
      <p:pic>
        <p:nvPicPr>
          <p:cNvPr id="21" name="Picture 8">
            <a:extLst>
              <a:ext uri="{FF2B5EF4-FFF2-40B4-BE49-F238E27FC236}">
                <a16:creationId xmlns:a16="http://schemas.microsoft.com/office/drawing/2014/main" id="{C0227016-F26F-4892-8933-35FB37F0741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091267" y="2970353"/>
            <a:ext cx="558800" cy="266700"/>
          </a:xfrm>
          <a:prstGeom prst="rect">
            <a:avLst/>
          </a:prstGeom>
        </p:spPr>
      </p:pic>
      <p:pic>
        <p:nvPicPr>
          <p:cNvPr id="22" name="Picture 14">
            <a:extLst>
              <a:ext uri="{FF2B5EF4-FFF2-40B4-BE49-F238E27FC236}">
                <a16:creationId xmlns:a16="http://schemas.microsoft.com/office/drawing/2014/main" id="{7BC076A3-F980-4AF3-9CA4-E65C111BEFA6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888" t="10249" r="1344" b="14437"/>
          <a:stretch>
            <a:fillRect/>
          </a:stretch>
        </p:blipFill>
        <p:spPr>
          <a:xfrm>
            <a:off x="7745778" y="4726586"/>
            <a:ext cx="2934052" cy="354700"/>
          </a:xfrm>
          <a:prstGeom prst="rect">
            <a:avLst/>
          </a:prstGeom>
        </p:spPr>
      </p:pic>
      <p:pic>
        <p:nvPicPr>
          <p:cNvPr id="23" name="Picture 9">
            <a:extLst>
              <a:ext uri="{FF2B5EF4-FFF2-40B4-BE49-F238E27FC236}">
                <a16:creationId xmlns:a16="http://schemas.microsoft.com/office/drawing/2014/main" id="{615C5019-F011-4AB4-8F74-55870ACB47B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851003" y="3967437"/>
            <a:ext cx="1435100" cy="4064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9664" y="584719"/>
            <a:ext cx="11032672" cy="580614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dirty="0">
                <a:cs typeface="+mn-ea"/>
                <a:sym typeface="+mn-lt"/>
              </a:rPr>
              <a:t>2.2</a:t>
            </a:r>
            <a:r>
              <a:rPr lang="zh-CN" altLang="en-US" dirty="0">
                <a:cs typeface="+mn-ea"/>
                <a:sym typeface="+mn-lt"/>
              </a:rPr>
              <a:t> </a:t>
            </a:r>
            <a:r>
              <a:rPr lang="ja-JP" altLang="en-US" dirty="0">
                <a:cs typeface="+mn-ea"/>
                <a:sym typeface="+mn-lt"/>
              </a:rPr>
              <a:t>生成过程</a:t>
            </a:r>
            <a:endParaRPr lang="en-GB" altLang="zh-CN" dirty="0">
              <a:cs typeface="+mn-ea"/>
              <a:sym typeface="+mn-lt"/>
            </a:endParaRPr>
          </a:p>
          <a:p>
            <a:r>
              <a:rPr lang="en-US" altLang="zh-CN" sz="2400" dirty="0">
                <a:cs typeface="+mn-ea"/>
                <a:sym typeface="+mn-lt"/>
              </a:rPr>
              <a:t>LDA</a:t>
            </a:r>
            <a:r>
              <a:rPr lang="ja-JP" altLang="en-US" sz="2400" dirty="0">
                <a:cs typeface="+mn-ea"/>
                <a:sym typeface="+mn-lt"/>
              </a:rPr>
              <a:t>文本集合的生成过程如下：</a:t>
            </a:r>
            <a:endParaRPr lang="en-GB" altLang="ja-JP" sz="2400" dirty="0">
              <a:cs typeface="+mn-ea"/>
              <a:sym typeface="+mn-lt"/>
            </a:endParaRPr>
          </a:p>
          <a:p>
            <a:r>
              <a:rPr lang="ja-JP" altLang="en-US" sz="2400" dirty="0">
                <a:cs typeface="+mn-ea"/>
                <a:sym typeface="+mn-lt"/>
              </a:rPr>
              <a:t>给定单词集合</a:t>
            </a:r>
            <a:r>
              <a:rPr lang="en-US" altLang="zh-CN" sz="2400" dirty="0">
                <a:cs typeface="+mn-ea"/>
                <a:sym typeface="+mn-lt"/>
              </a:rPr>
              <a:t>W，</a:t>
            </a:r>
            <a:r>
              <a:rPr lang="ja-JP" altLang="en-US" sz="2400" dirty="0">
                <a:cs typeface="+mn-ea"/>
                <a:sym typeface="+mn-lt"/>
              </a:rPr>
              <a:t>文本集合</a:t>
            </a:r>
            <a:r>
              <a:rPr lang="en-US" altLang="zh-CN" sz="2400" dirty="0">
                <a:cs typeface="+mn-ea"/>
                <a:sym typeface="+mn-lt"/>
              </a:rPr>
              <a:t>D，</a:t>
            </a:r>
            <a:r>
              <a:rPr lang="ja-JP" altLang="en-US" sz="2400" dirty="0">
                <a:cs typeface="+mn-ea"/>
                <a:sym typeface="+mn-lt"/>
              </a:rPr>
              <a:t>话题集合</a:t>
            </a:r>
            <a:r>
              <a:rPr lang="en-US" altLang="zh-CN" sz="2400" dirty="0">
                <a:cs typeface="+mn-ea"/>
                <a:sym typeface="+mn-lt"/>
              </a:rPr>
              <a:t>Z，</a:t>
            </a:r>
            <a:r>
              <a:rPr lang="ja-JP" altLang="en-US" sz="2400" dirty="0">
                <a:cs typeface="+mn-ea"/>
                <a:sym typeface="+mn-lt"/>
              </a:rPr>
              <a:t>狄利克雷分布的超参数</a:t>
            </a:r>
            <a:r>
              <a:rPr lang="zh-CN" altLang="en-US" sz="2400" dirty="0">
                <a:cs typeface="+mn-ea"/>
                <a:sym typeface="+mn-lt"/>
              </a:rPr>
              <a:t> </a:t>
            </a:r>
            <a:r>
              <a:rPr lang="el-GR" altLang="zh-CN" sz="2400" dirty="0">
                <a:cs typeface="+mn-ea"/>
                <a:sym typeface="+mn-lt"/>
              </a:rPr>
              <a:t>α</a:t>
            </a:r>
            <a:r>
              <a:rPr lang="zh-CN" altLang="en-US" sz="2400" dirty="0">
                <a:cs typeface="+mn-ea"/>
                <a:sym typeface="+mn-lt"/>
              </a:rPr>
              <a:t> </a:t>
            </a:r>
            <a:r>
              <a:rPr lang="ja-JP" altLang="en-US" sz="2400" dirty="0">
                <a:cs typeface="+mn-ea"/>
                <a:sym typeface="+mn-lt"/>
              </a:rPr>
              <a:t>和</a:t>
            </a:r>
            <a:r>
              <a:rPr lang="zh-CN" altLang="en-US" sz="2400" dirty="0">
                <a:cs typeface="+mn-ea"/>
                <a:sym typeface="+mn-lt"/>
              </a:rPr>
              <a:t> </a:t>
            </a:r>
            <a:r>
              <a:rPr lang="el-GR" altLang="ja-JP" sz="2400" dirty="0">
                <a:cs typeface="+mn-ea"/>
                <a:sym typeface="+mn-lt"/>
              </a:rPr>
              <a:t>β</a:t>
            </a:r>
            <a:endParaRPr lang="en-US" altLang="zh-CN" sz="2400" dirty="0">
              <a:latin typeface="+mn-lt"/>
              <a:cs typeface="+mn-ea"/>
              <a:sym typeface="+mn-lt"/>
            </a:endParaRPr>
          </a:p>
          <a:p>
            <a:pPr marL="0" indent="0">
              <a:buNone/>
            </a:pPr>
            <a:r>
              <a:rPr lang="zh-CN" altLang="en-US" sz="2400" dirty="0">
                <a:latin typeface="+mn-lt"/>
                <a:cs typeface="+mn-ea"/>
                <a:sym typeface="+mn-lt"/>
              </a:rPr>
              <a:t>（</a:t>
            </a:r>
            <a:r>
              <a:rPr lang="en-US" altLang="zh-CN" sz="2400" dirty="0">
                <a:latin typeface="+mn-lt"/>
                <a:cs typeface="+mn-ea"/>
                <a:sym typeface="+mn-lt"/>
              </a:rPr>
              <a:t>1</a:t>
            </a:r>
            <a:r>
              <a:rPr lang="zh-CN" altLang="en-US" sz="2400" dirty="0">
                <a:latin typeface="+mn-lt"/>
                <a:cs typeface="+mn-ea"/>
                <a:sym typeface="+mn-lt"/>
              </a:rPr>
              <a:t>）</a:t>
            </a:r>
            <a:r>
              <a:rPr lang="ja-JP" altLang="en-US" sz="2400" dirty="0">
                <a:latin typeface="+mn-lt"/>
                <a:cs typeface="+mn-ea"/>
                <a:sym typeface="+mn-lt"/>
              </a:rPr>
              <a:t>生成 </a:t>
            </a:r>
            <a:r>
              <a:rPr lang="en-US" altLang="zh-CN" sz="2400" dirty="0">
                <a:latin typeface="+mn-lt"/>
                <a:cs typeface="+mn-ea"/>
                <a:sym typeface="+mn-lt"/>
              </a:rPr>
              <a:t>K </a:t>
            </a:r>
            <a:r>
              <a:rPr lang="zh-CN" altLang="en-US" sz="2400" dirty="0">
                <a:latin typeface="+mn-lt"/>
                <a:cs typeface="+mn-ea"/>
                <a:sym typeface="+mn-lt"/>
              </a:rPr>
              <a:t>个</a:t>
            </a:r>
            <a:r>
              <a:rPr lang="ja-JP" altLang="en-US" sz="2400" dirty="0">
                <a:latin typeface="+mn-lt"/>
                <a:cs typeface="+mn-ea"/>
                <a:sym typeface="+mn-lt"/>
              </a:rPr>
              <a:t>话题的单词分布</a:t>
            </a:r>
            <a:endParaRPr lang="en-GB" altLang="ja-JP" sz="2400" dirty="0">
              <a:latin typeface="+mn-lt"/>
              <a:cs typeface="+mn-ea"/>
              <a:sym typeface="+mn-lt"/>
            </a:endParaRPr>
          </a:p>
          <a:p>
            <a:pPr lvl="1"/>
            <a:r>
              <a:rPr lang="ja-JP" altLang="en-US" sz="2000" dirty="0">
                <a:latin typeface="+mn-lt"/>
                <a:cs typeface="+mn-ea"/>
                <a:sym typeface="+mn-lt"/>
              </a:rPr>
              <a:t>按照狄利克雷分布</a:t>
            </a:r>
            <a:r>
              <a:rPr lang="en-US" sz="2000" dirty="0">
                <a:latin typeface="+mn-lt"/>
                <a:cs typeface="+mn-ea"/>
                <a:sym typeface="+mn-lt"/>
              </a:rPr>
              <a:t>Dir(</a:t>
            </a:r>
            <a:r>
              <a:rPr lang="el-GR" altLang="ja-JP" sz="2000" dirty="0">
                <a:latin typeface="+mn-lt"/>
                <a:cs typeface="+mn-ea"/>
                <a:sym typeface="+mn-lt"/>
              </a:rPr>
              <a:t>β</a:t>
            </a:r>
            <a:r>
              <a:rPr lang="en-US" altLang="ja-JP" sz="2000" dirty="0">
                <a:latin typeface="+mn-lt"/>
                <a:cs typeface="+mn-ea"/>
                <a:sym typeface="+mn-lt"/>
              </a:rPr>
              <a:t>)</a:t>
            </a:r>
            <a:r>
              <a:rPr lang="zh-CN" altLang="en-US" sz="2000" dirty="0">
                <a:latin typeface="+mn-lt"/>
                <a:cs typeface="+mn-ea"/>
                <a:sym typeface="+mn-lt"/>
              </a:rPr>
              <a:t> </a:t>
            </a:r>
            <a:r>
              <a:rPr lang="ja-JP" altLang="en-US" sz="2000" dirty="0">
                <a:latin typeface="+mn-lt"/>
                <a:cs typeface="+mn-ea"/>
                <a:sym typeface="+mn-lt"/>
              </a:rPr>
              <a:t>随机生成一个参数向量</a:t>
            </a:r>
            <a:r>
              <a:rPr lang="en-GB" altLang="ja-JP" sz="2000" dirty="0">
                <a:latin typeface="+mn-lt"/>
                <a:cs typeface="+mn-ea"/>
                <a:sym typeface="+mn-lt"/>
              </a:rPr>
              <a:t>		</a:t>
            </a:r>
            <a:r>
              <a:rPr lang="zh-CN" altLang="en-US" sz="2000" dirty="0">
                <a:latin typeface="+mn-lt"/>
                <a:cs typeface="+mn-ea"/>
                <a:sym typeface="+mn-lt"/>
              </a:rPr>
              <a:t>       ，</a:t>
            </a:r>
            <a:r>
              <a:rPr lang="ja-JP" altLang="en-US" sz="2000" dirty="0">
                <a:latin typeface="+mn-lt"/>
                <a:cs typeface="+mn-ea"/>
                <a:sym typeface="+mn-lt"/>
              </a:rPr>
              <a:t>作为话题</a:t>
            </a:r>
            <a:r>
              <a:rPr lang="zh-CN" altLang="en-US" sz="2000" dirty="0">
                <a:latin typeface="+mn-lt"/>
                <a:cs typeface="+mn-ea"/>
                <a:sym typeface="+mn-lt"/>
              </a:rPr>
              <a:t> </a:t>
            </a:r>
            <a:r>
              <a:rPr lang="en-US" sz="2000" dirty="0" err="1">
                <a:latin typeface="+mn-lt"/>
                <a:cs typeface="+mn-ea"/>
                <a:sym typeface="+mn-lt"/>
              </a:rPr>
              <a:t>z</a:t>
            </a:r>
            <a:r>
              <a:rPr lang="en-US" sz="2000" baseline="-25000" dirty="0" err="1">
                <a:latin typeface="+mn-lt"/>
                <a:cs typeface="+mn-ea"/>
                <a:sym typeface="+mn-lt"/>
              </a:rPr>
              <a:t>k</a:t>
            </a:r>
            <a:r>
              <a:rPr lang="zh-CN" altLang="en-US" sz="2000" dirty="0">
                <a:latin typeface="+mn-lt"/>
                <a:cs typeface="+mn-ea"/>
                <a:sym typeface="+mn-lt"/>
              </a:rPr>
              <a:t> </a:t>
            </a:r>
            <a:r>
              <a:rPr lang="ja-JP" altLang="en-US" sz="2000" dirty="0">
                <a:latin typeface="+mn-lt"/>
                <a:cs typeface="+mn-ea"/>
                <a:sym typeface="+mn-lt"/>
              </a:rPr>
              <a:t>的单词分布</a:t>
            </a:r>
            <a:r>
              <a:rPr lang="zh-CN" altLang="en-US" sz="2000" dirty="0">
                <a:latin typeface="+mn-lt"/>
                <a:cs typeface="+mn-ea"/>
                <a:sym typeface="+mn-lt"/>
              </a:rPr>
              <a:t> </a:t>
            </a:r>
            <a:r>
              <a:rPr lang="en-US" sz="2000" dirty="0">
                <a:latin typeface="+mn-lt"/>
                <a:cs typeface="+mn-ea"/>
                <a:sym typeface="+mn-lt"/>
              </a:rPr>
              <a:t>p(</a:t>
            </a:r>
            <a:r>
              <a:rPr lang="en-US" sz="2000" dirty="0" err="1">
                <a:latin typeface="+mn-lt"/>
                <a:cs typeface="+mn-ea"/>
                <a:sym typeface="+mn-lt"/>
              </a:rPr>
              <a:t>wlz</a:t>
            </a:r>
            <a:r>
              <a:rPr lang="en-US" sz="2000" baseline="-25000" dirty="0" err="1">
                <a:latin typeface="+mn-lt"/>
                <a:cs typeface="+mn-ea"/>
                <a:sym typeface="+mn-lt"/>
              </a:rPr>
              <a:t>k</a:t>
            </a:r>
            <a:r>
              <a:rPr lang="en-US" sz="2000" dirty="0">
                <a:latin typeface="+mn-lt"/>
                <a:cs typeface="+mn-ea"/>
                <a:sym typeface="+mn-lt"/>
              </a:rPr>
              <a:t>)</a:t>
            </a:r>
            <a:endParaRPr lang="en-US" dirty="0">
              <a:latin typeface="+mn-lt"/>
              <a:cs typeface="+mn-ea"/>
              <a:sym typeface="+mn-lt"/>
            </a:endParaRPr>
          </a:p>
          <a:p>
            <a:pPr marL="0" indent="0">
              <a:buNone/>
            </a:pPr>
            <a:r>
              <a:rPr lang="zh-CN" altLang="en-US" sz="2400" dirty="0">
                <a:latin typeface="+mn-lt"/>
                <a:cs typeface="+mn-ea"/>
                <a:sym typeface="+mn-lt"/>
              </a:rPr>
              <a:t>（</a:t>
            </a:r>
            <a:r>
              <a:rPr lang="en-US" altLang="zh-CN" sz="2400" dirty="0">
                <a:latin typeface="+mn-lt"/>
                <a:cs typeface="+mn-ea"/>
                <a:sym typeface="+mn-lt"/>
              </a:rPr>
              <a:t>2</a:t>
            </a:r>
            <a:r>
              <a:rPr lang="zh-CN" altLang="en-US" sz="2400" dirty="0">
                <a:latin typeface="+mn-lt"/>
                <a:cs typeface="+mn-ea"/>
                <a:sym typeface="+mn-lt"/>
              </a:rPr>
              <a:t>）</a:t>
            </a:r>
            <a:r>
              <a:rPr lang="ja-JP" altLang="en-US" sz="2400" dirty="0">
                <a:latin typeface="+mn-lt"/>
                <a:cs typeface="+mn-ea"/>
                <a:sym typeface="+mn-lt"/>
              </a:rPr>
              <a:t>生成 </a:t>
            </a:r>
            <a:r>
              <a:rPr lang="en-US" altLang="zh-CN" sz="2400" dirty="0">
                <a:latin typeface="+mn-lt"/>
                <a:cs typeface="+mn-ea"/>
                <a:sym typeface="+mn-lt"/>
              </a:rPr>
              <a:t>M </a:t>
            </a:r>
            <a:r>
              <a:rPr lang="zh-CN" altLang="en-US" sz="2400" dirty="0">
                <a:latin typeface="+mn-lt"/>
                <a:cs typeface="+mn-ea"/>
                <a:sym typeface="+mn-lt"/>
              </a:rPr>
              <a:t>个</a:t>
            </a:r>
            <a:r>
              <a:rPr lang="ja-JP" altLang="en-US" sz="2400" dirty="0">
                <a:latin typeface="+mn-lt"/>
                <a:cs typeface="+mn-ea"/>
                <a:sym typeface="+mn-lt"/>
              </a:rPr>
              <a:t>文本的话题分布</a:t>
            </a:r>
            <a:endParaRPr lang="en-GB" altLang="ja-JP" sz="2400" dirty="0">
              <a:latin typeface="+mn-lt"/>
              <a:cs typeface="+mn-ea"/>
              <a:sym typeface="+mn-lt"/>
            </a:endParaRPr>
          </a:p>
          <a:p>
            <a:pPr lvl="1"/>
            <a:r>
              <a:rPr lang="ja-JP" altLang="en-US" sz="2000" dirty="0">
                <a:latin typeface="+mn-lt"/>
                <a:cs typeface="+mn-ea"/>
                <a:sym typeface="+mn-lt"/>
              </a:rPr>
              <a:t>按照狄利克雷分布</a:t>
            </a:r>
            <a:r>
              <a:rPr lang="en-US" sz="2000" dirty="0">
                <a:latin typeface="+mn-lt"/>
                <a:cs typeface="+mn-ea"/>
                <a:sym typeface="+mn-lt"/>
              </a:rPr>
              <a:t>Dir(</a:t>
            </a:r>
            <a:r>
              <a:rPr lang="el-GR" sz="2000" dirty="0">
                <a:latin typeface="+mn-lt"/>
                <a:cs typeface="+mn-ea"/>
                <a:sym typeface="+mn-lt"/>
              </a:rPr>
              <a:t>α</a:t>
            </a:r>
            <a:r>
              <a:rPr lang="en-US" sz="2000" dirty="0">
                <a:latin typeface="+mn-lt"/>
                <a:cs typeface="+mn-ea"/>
                <a:sym typeface="+mn-lt"/>
              </a:rPr>
              <a:t>)</a:t>
            </a:r>
            <a:r>
              <a:rPr lang="zh-CN" altLang="en-US" sz="2000" dirty="0">
                <a:latin typeface="+mn-lt"/>
                <a:cs typeface="+mn-ea"/>
                <a:sym typeface="+mn-lt"/>
              </a:rPr>
              <a:t> </a:t>
            </a:r>
            <a:r>
              <a:rPr lang="ja-JP" altLang="en-US" sz="2000" dirty="0">
                <a:latin typeface="+mn-lt"/>
                <a:cs typeface="+mn-ea"/>
                <a:sym typeface="+mn-lt"/>
              </a:rPr>
              <a:t>随机生成一个参数向量</a:t>
            </a:r>
            <a:r>
              <a:rPr lang="en-GB" altLang="ja-JP" sz="2000" dirty="0">
                <a:latin typeface="+mn-lt"/>
                <a:cs typeface="+mn-ea"/>
                <a:sym typeface="+mn-lt"/>
              </a:rPr>
              <a:t>		</a:t>
            </a:r>
            <a:r>
              <a:rPr lang="zh-CN" altLang="en-US" sz="2000" dirty="0">
                <a:latin typeface="+mn-lt"/>
                <a:cs typeface="+mn-ea"/>
                <a:sym typeface="+mn-lt"/>
              </a:rPr>
              <a:t>        ，</a:t>
            </a:r>
            <a:r>
              <a:rPr lang="ja-JP" altLang="en-US" sz="2000" dirty="0">
                <a:latin typeface="+mn-lt"/>
                <a:cs typeface="+mn-ea"/>
                <a:sym typeface="+mn-lt"/>
              </a:rPr>
              <a:t>作为文本</a:t>
            </a:r>
            <a:r>
              <a:rPr lang="zh-CN" altLang="en-US" sz="2000" dirty="0">
                <a:latin typeface="+mn-lt"/>
                <a:cs typeface="+mn-ea"/>
                <a:sym typeface="+mn-lt"/>
              </a:rPr>
              <a:t> </a:t>
            </a:r>
            <a:r>
              <a:rPr lang="en-US" sz="2000" dirty="0" err="1">
                <a:latin typeface="+mn-lt"/>
                <a:cs typeface="+mn-ea"/>
                <a:sym typeface="+mn-lt"/>
              </a:rPr>
              <a:t>w</a:t>
            </a:r>
            <a:r>
              <a:rPr lang="en-US" sz="2000" baseline="-25000" dirty="0" err="1">
                <a:latin typeface="+mn-lt"/>
                <a:cs typeface="+mn-ea"/>
                <a:sym typeface="+mn-lt"/>
              </a:rPr>
              <a:t>m</a:t>
            </a:r>
            <a:r>
              <a:rPr lang="zh-CN" altLang="en-US" sz="2000" dirty="0">
                <a:latin typeface="+mn-lt"/>
                <a:cs typeface="+mn-ea"/>
                <a:sym typeface="+mn-lt"/>
              </a:rPr>
              <a:t> </a:t>
            </a:r>
            <a:r>
              <a:rPr lang="ja-JP" altLang="en-US" sz="2000" dirty="0">
                <a:latin typeface="+mn-lt"/>
                <a:cs typeface="+mn-ea"/>
                <a:sym typeface="+mn-lt"/>
              </a:rPr>
              <a:t>的话题分布</a:t>
            </a:r>
            <a:r>
              <a:rPr lang="zh-CN" altLang="en-US" sz="2000" dirty="0">
                <a:latin typeface="+mn-lt"/>
                <a:cs typeface="+mn-ea"/>
                <a:sym typeface="+mn-lt"/>
              </a:rPr>
              <a:t> </a:t>
            </a:r>
            <a:r>
              <a:rPr lang="en-US" sz="2000" dirty="0">
                <a:latin typeface="+mn-lt"/>
                <a:cs typeface="+mn-ea"/>
                <a:sym typeface="+mn-lt"/>
              </a:rPr>
              <a:t>p(</a:t>
            </a:r>
            <a:r>
              <a:rPr lang="en-US" sz="2000" dirty="0" err="1">
                <a:latin typeface="+mn-lt"/>
                <a:cs typeface="+mn-ea"/>
                <a:sym typeface="+mn-lt"/>
              </a:rPr>
              <a:t>z</a:t>
            </a:r>
            <a:r>
              <a:rPr lang="en-US" altLang="zh-CN" sz="2000" dirty="0" err="1">
                <a:latin typeface="+mn-lt"/>
                <a:cs typeface="+mn-ea"/>
                <a:sym typeface="+mn-lt"/>
              </a:rPr>
              <a:t>|</a:t>
            </a:r>
            <a:r>
              <a:rPr lang="en-US" sz="2000" dirty="0" err="1">
                <a:latin typeface="+mn-lt"/>
                <a:cs typeface="+mn-ea"/>
                <a:sym typeface="+mn-lt"/>
              </a:rPr>
              <a:t>w</a:t>
            </a:r>
            <a:r>
              <a:rPr lang="en-US" sz="2000" baseline="-25000" dirty="0" err="1">
                <a:latin typeface="+mn-lt"/>
                <a:cs typeface="+mn-ea"/>
                <a:sym typeface="+mn-lt"/>
              </a:rPr>
              <a:t>m</a:t>
            </a:r>
            <a:r>
              <a:rPr lang="en-US" sz="2000" dirty="0">
                <a:latin typeface="+mn-lt"/>
                <a:cs typeface="+mn-ea"/>
                <a:sym typeface="+mn-lt"/>
              </a:rPr>
              <a:t>)</a:t>
            </a:r>
          </a:p>
          <a:p>
            <a:pPr marL="0" indent="0">
              <a:buNone/>
            </a:pPr>
            <a:r>
              <a:rPr lang="zh-CN" altLang="en-US" sz="2400" dirty="0">
                <a:cs typeface="+mn-ea"/>
                <a:sym typeface="+mn-lt"/>
              </a:rPr>
              <a:t>（</a:t>
            </a:r>
            <a:r>
              <a:rPr lang="en-US" altLang="zh-CN" sz="2400" dirty="0">
                <a:cs typeface="+mn-ea"/>
                <a:sym typeface="+mn-lt"/>
              </a:rPr>
              <a:t>3</a:t>
            </a:r>
            <a:r>
              <a:rPr lang="zh-CN" altLang="en-US" sz="2400" dirty="0">
                <a:cs typeface="+mn-ea"/>
                <a:sym typeface="+mn-lt"/>
              </a:rPr>
              <a:t>）</a:t>
            </a:r>
            <a:r>
              <a:rPr lang="ja-JP" altLang="en-US" sz="2400" dirty="0">
                <a:cs typeface="+mn-ea"/>
                <a:sym typeface="+mn-lt"/>
              </a:rPr>
              <a:t>生成 </a:t>
            </a:r>
            <a:r>
              <a:rPr lang="en-US" altLang="zh-CN" sz="2400" dirty="0">
                <a:cs typeface="+mn-ea"/>
                <a:sym typeface="+mn-lt"/>
              </a:rPr>
              <a:t>M </a:t>
            </a:r>
            <a:r>
              <a:rPr lang="zh-CN" altLang="en-US" sz="2400" dirty="0">
                <a:cs typeface="+mn-ea"/>
                <a:sym typeface="+mn-lt"/>
              </a:rPr>
              <a:t>个</a:t>
            </a:r>
            <a:r>
              <a:rPr lang="ja-JP" altLang="en-US" sz="2400" dirty="0">
                <a:cs typeface="+mn-ea"/>
                <a:sym typeface="+mn-lt"/>
              </a:rPr>
              <a:t>文本的单词序列</a:t>
            </a:r>
            <a:r>
              <a:rPr lang="zh-CN" altLang="en-US" sz="2400" dirty="0">
                <a:cs typeface="+mn-ea"/>
                <a:sym typeface="+mn-lt"/>
              </a:rPr>
              <a:t>（</a:t>
            </a:r>
            <a:r>
              <a:rPr lang="en-US" altLang="zh-CN" sz="2400" dirty="0">
                <a:cs typeface="+mn-ea"/>
                <a:sym typeface="+mn-lt"/>
              </a:rPr>
              <a:t>N</a:t>
            </a:r>
            <a:r>
              <a:rPr lang="en-US" altLang="zh-CN" sz="2400" baseline="-25000" dirty="0">
                <a:cs typeface="+mn-ea"/>
                <a:sym typeface="+mn-lt"/>
              </a:rPr>
              <a:t>m </a:t>
            </a:r>
            <a:r>
              <a:rPr lang="ja-JP" altLang="en-US" sz="2400" dirty="0">
                <a:cs typeface="+mn-ea"/>
                <a:sym typeface="+mn-lt"/>
              </a:rPr>
              <a:t>个单词</a:t>
            </a:r>
            <a:r>
              <a:rPr lang="zh-CN" altLang="en-US" sz="2400" dirty="0">
                <a:cs typeface="+mn-ea"/>
                <a:sym typeface="+mn-lt"/>
              </a:rPr>
              <a:t>）</a:t>
            </a:r>
            <a:endParaRPr lang="en-GB" altLang="ja-JP" sz="2400" dirty="0">
              <a:cs typeface="+mn-ea"/>
              <a:sym typeface="+mn-lt"/>
            </a:endParaRPr>
          </a:p>
          <a:p>
            <a:pPr lvl="1"/>
            <a:r>
              <a:rPr lang="ja-JP" altLang="en-US" sz="2000" dirty="0">
                <a:cs typeface="+mn-ea"/>
                <a:sym typeface="+mn-lt"/>
              </a:rPr>
              <a:t>首先按照多项分布</a:t>
            </a:r>
            <a:r>
              <a:rPr lang="en-US" altLang="zh-CN" sz="2000" dirty="0">
                <a:cs typeface="+mn-ea"/>
                <a:sym typeface="+mn-lt"/>
              </a:rPr>
              <a:t>	</a:t>
            </a:r>
            <a:r>
              <a:rPr lang="zh-CN" altLang="en-US" sz="2000" dirty="0">
                <a:cs typeface="+mn-ea"/>
                <a:sym typeface="+mn-lt"/>
              </a:rPr>
              <a:t>               </a:t>
            </a:r>
            <a:r>
              <a:rPr lang="ja-JP" altLang="en-US" sz="2000" dirty="0">
                <a:cs typeface="+mn-ea"/>
                <a:sym typeface="+mn-lt"/>
              </a:rPr>
              <a:t>随机生成一个话题</a:t>
            </a:r>
            <a:r>
              <a:rPr lang="zh-CN" altLang="en-US" sz="2000" dirty="0">
                <a:cs typeface="+mn-ea"/>
                <a:sym typeface="+mn-lt"/>
              </a:rPr>
              <a:t> </a:t>
            </a:r>
            <a:r>
              <a:rPr lang="en-US" altLang="zh-CN" sz="2000" dirty="0" err="1">
                <a:cs typeface="+mn-ea"/>
                <a:sym typeface="+mn-lt"/>
              </a:rPr>
              <a:t>z</a:t>
            </a:r>
            <a:r>
              <a:rPr lang="en-US" altLang="zh-CN" sz="2000" baseline="-25000" dirty="0" err="1">
                <a:cs typeface="+mn-ea"/>
                <a:sym typeface="+mn-lt"/>
              </a:rPr>
              <a:t>mn</a:t>
            </a:r>
            <a:r>
              <a:rPr lang="en-US" altLang="zh-CN" sz="2000" dirty="0">
                <a:cs typeface="+mn-ea"/>
                <a:sym typeface="+mn-lt"/>
              </a:rPr>
              <a:t>,  </a:t>
            </a:r>
            <a:r>
              <a:rPr lang="en-US" altLang="zh-CN" sz="2000" dirty="0" err="1">
                <a:cs typeface="+mn-ea"/>
                <a:sym typeface="+mn-lt"/>
              </a:rPr>
              <a:t>z</a:t>
            </a:r>
            <a:r>
              <a:rPr lang="en-US" altLang="zh-CN" sz="2000" baseline="-25000" dirty="0" err="1">
                <a:cs typeface="+mn-ea"/>
                <a:sym typeface="+mn-lt"/>
              </a:rPr>
              <a:t>mn</a:t>
            </a:r>
            <a:r>
              <a:rPr lang="zh-CN" altLang="en-US" sz="2000" dirty="0">
                <a:cs typeface="+mn-ea"/>
                <a:sym typeface="+mn-lt"/>
              </a:rPr>
              <a:t> </a:t>
            </a:r>
            <a:r>
              <a:rPr lang="en-US" altLang="zh-CN" sz="2000" dirty="0">
                <a:cs typeface="+mn-ea"/>
                <a:sym typeface="+mn-lt"/>
              </a:rPr>
              <a:t>~ </a:t>
            </a:r>
          </a:p>
          <a:p>
            <a:pPr lvl="1"/>
            <a:r>
              <a:rPr lang="ja-JP" altLang="en-US" sz="2000" dirty="0">
                <a:cs typeface="+mn-ea"/>
                <a:sym typeface="+mn-lt"/>
              </a:rPr>
              <a:t>然后按照多项分布</a:t>
            </a:r>
            <a:r>
              <a:rPr lang="en-US" altLang="zh-CN" sz="2000" dirty="0">
                <a:cs typeface="+mn-ea"/>
                <a:sym typeface="+mn-lt"/>
              </a:rPr>
              <a:t>	</a:t>
            </a:r>
            <a:r>
              <a:rPr lang="zh-CN" altLang="en-US" sz="2000" dirty="0">
                <a:cs typeface="+mn-ea"/>
                <a:sym typeface="+mn-lt"/>
              </a:rPr>
              <a:t>                  </a:t>
            </a:r>
            <a:r>
              <a:rPr lang="ja-JP" altLang="en-US" sz="2000" dirty="0">
                <a:cs typeface="+mn-ea"/>
                <a:sym typeface="+mn-lt"/>
              </a:rPr>
              <a:t>随机生成一个单词</a:t>
            </a:r>
            <a:r>
              <a:rPr lang="zh-CN" altLang="en-US" sz="2000" dirty="0">
                <a:cs typeface="+mn-ea"/>
                <a:sym typeface="+mn-lt"/>
              </a:rPr>
              <a:t> </a:t>
            </a:r>
            <a:r>
              <a:rPr lang="en-US" altLang="zh-CN" sz="2000" dirty="0" err="1">
                <a:cs typeface="+mn-ea"/>
                <a:sym typeface="+mn-lt"/>
              </a:rPr>
              <a:t>w</a:t>
            </a:r>
            <a:r>
              <a:rPr lang="en-US" altLang="zh-CN" sz="2000" baseline="-25000" dirty="0" err="1">
                <a:cs typeface="+mn-ea"/>
                <a:sym typeface="+mn-lt"/>
              </a:rPr>
              <a:t>mn</a:t>
            </a:r>
            <a:r>
              <a:rPr lang="en-US" altLang="zh-CN" sz="2000" dirty="0" err="1">
                <a:cs typeface="+mn-ea"/>
                <a:sym typeface="+mn-lt"/>
              </a:rPr>
              <a:t>，w</a:t>
            </a:r>
            <a:r>
              <a:rPr lang="en-US" altLang="zh-CN" sz="2000" baseline="-25000" dirty="0" err="1">
                <a:cs typeface="+mn-ea"/>
                <a:sym typeface="+mn-lt"/>
              </a:rPr>
              <a:t>mn</a:t>
            </a:r>
            <a:r>
              <a:rPr lang="en-US" altLang="zh-CN" sz="2000" dirty="0">
                <a:cs typeface="+mn-ea"/>
                <a:sym typeface="+mn-lt"/>
              </a:rPr>
              <a:t> ~</a:t>
            </a:r>
            <a:endParaRPr lang="en-US" altLang="ja-JP" sz="2000" dirty="0">
              <a:cs typeface="+mn-ea"/>
              <a:sym typeface="+mn-lt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ja-JP" altLang="en-US" sz="1800" dirty="0">
                <a:cs typeface="+mn-ea"/>
                <a:sym typeface="+mn-lt"/>
              </a:rPr>
              <a:t>文本</a:t>
            </a:r>
            <a:r>
              <a:rPr lang="en-US" altLang="ja-JP" sz="1800" dirty="0">
                <a:cs typeface="+mn-ea"/>
                <a:sym typeface="+mn-lt"/>
              </a:rPr>
              <a:t> </a:t>
            </a:r>
            <a:r>
              <a:rPr lang="en-US" altLang="zh-CN" sz="1800" dirty="0" err="1">
                <a:cs typeface="+mn-ea"/>
                <a:sym typeface="+mn-lt"/>
              </a:rPr>
              <a:t>w</a:t>
            </a:r>
            <a:r>
              <a:rPr lang="en-US" altLang="zh-CN" sz="1800" baseline="-25000" dirty="0" err="1">
                <a:cs typeface="+mn-ea"/>
                <a:sym typeface="+mn-lt"/>
              </a:rPr>
              <a:t>m</a:t>
            </a:r>
            <a:r>
              <a:rPr lang="en-US" altLang="zh-CN" sz="1800" dirty="0">
                <a:cs typeface="+mn-ea"/>
                <a:sym typeface="+mn-lt"/>
              </a:rPr>
              <a:t> </a:t>
            </a:r>
            <a:r>
              <a:rPr lang="ja-JP" altLang="en-US" sz="1800" dirty="0">
                <a:cs typeface="+mn-ea"/>
                <a:sym typeface="+mn-lt"/>
              </a:rPr>
              <a:t>本身是单词序列</a:t>
            </a:r>
            <a:r>
              <a:rPr lang="en-US" altLang="ja-JP" sz="1800" dirty="0">
                <a:cs typeface="+mn-ea"/>
                <a:sym typeface="+mn-lt"/>
              </a:rPr>
              <a:t> </a:t>
            </a:r>
            <a:r>
              <a:rPr lang="en-US" altLang="ja-JP" sz="2000" dirty="0">
                <a:cs typeface="+mn-ea"/>
                <a:sym typeface="+mn-lt"/>
              </a:rPr>
              <a:t>			</a:t>
            </a:r>
            <a:endParaRPr lang="en-US" altLang="zh-CN" sz="2000" dirty="0">
              <a:cs typeface="+mn-ea"/>
              <a:sym typeface="+mn-lt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ja-JP" altLang="en-US" sz="1800" dirty="0">
                <a:cs typeface="+mn-ea"/>
                <a:sym typeface="+mn-lt"/>
              </a:rPr>
              <a:t>对应着隐式的话题序列</a:t>
            </a:r>
            <a:endParaRPr lang="en-US" altLang="zh-CN" sz="1800" dirty="0">
              <a:cs typeface="+mn-ea"/>
              <a:sym typeface="+mn-lt"/>
            </a:endParaRPr>
          </a:p>
          <a:p>
            <a:pPr marL="457200" lvl="1" indent="0">
              <a:buNone/>
            </a:pPr>
            <a:endParaRPr lang="en-US" sz="2000" dirty="0">
              <a:latin typeface="+mn-lt"/>
              <a:cs typeface="+mn-ea"/>
              <a:sym typeface="+mn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2438" y="2375845"/>
            <a:ext cx="1689100" cy="330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2438" y="3485135"/>
            <a:ext cx="1828800" cy="266700"/>
          </a:xfrm>
          <a:prstGeom prst="rect">
            <a:avLst/>
          </a:prstGeom>
        </p:spPr>
      </p:pic>
      <p:pic>
        <p:nvPicPr>
          <p:cNvPr id="8" name="Picture 3">
            <a:extLst>
              <a:ext uri="{FF2B5EF4-FFF2-40B4-BE49-F238E27FC236}">
                <a16:creationId xmlns:a16="http://schemas.microsoft.com/office/drawing/2014/main" id="{4C5A19BF-2389-4EAE-A4E6-C27D05AEA2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8213" y="4530926"/>
            <a:ext cx="1016000" cy="355600"/>
          </a:xfrm>
          <a:prstGeom prst="rect">
            <a:avLst/>
          </a:prstGeom>
        </p:spPr>
      </p:pic>
      <p:pic>
        <p:nvPicPr>
          <p:cNvPr id="9" name="Picture 5">
            <a:extLst>
              <a:ext uri="{FF2B5EF4-FFF2-40B4-BE49-F238E27FC236}">
                <a16:creationId xmlns:a16="http://schemas.microsoft.com/office/drawing/2014/main" id="{B7F48A82-CF80-44D3-8C7B-62F864E726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8213" y="4843062"/>
            <a:ext cx="1219200" cy="368300"/>
          </a:xfrm>
          <a:prstGeom prst="rect">
            <a:avLst/>
          </a:prstGeom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39BA59A7-242F-46CD-A87A-B5DC03DE1A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1331" y="4530926"/>
            <a:ext cx="1016000" cy="355600"/>
          </a:xfrm>
          <a:prstGeom prst="rect">
            <a:avLst/>
          </a:prstGeom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370273C3-A874-4DD9-80B0-A780729057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54188" y="4883287"/>
            <a:ext cx="1219200" cy="368300"/>
          </a:xfrm>
          <a:prstGeom prst="rect">
            <a:avLst/>
          </a:prstGeom>
        </p:spPr>
      </p:pic>
      <p:pic>
        <p:nvPicPr>
          <p:cNvPr id="12" name="Picture 7">
            <a:extLst>
              <a:ext uri="{FF2B5EF4-FFF2-40B4-BE49-F238E27FC236}">
                <a16:creationId xmlns:a16="http://schemas.microsoft.com/office/drawing/2014/main" id="{58A5E080-B1BC-4937-814E-6D984A11A53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-2" r="1188" b="1"/>
          <a:stretch>
            <a:fillRect/>
          </a:stretch>
        </p:blipFill>
        <p:spPr>
          <a:xfrm>
            <a:off x="3887288" y="5187164"/>
            <a:ext cx="3559748" cy="354347"/>
          </a:xfrm>
          <a:prstGeom prst="rect">
            <a:avLst/>
          </a:prstGeom>
        </p:spPr>
      </p:pic>
      <p:pic>
        <p:nvPicPr>
          <p:cNvPr id="13" name="Picture 8">
            <a:extLst>
              <a:ext uri="{FF2B5EF4-FFF2-40B4-BE49-F238E27FC236}">
                <a16:creationId xmlns:a16="http://schemas.microsoft.com/office/drawing/2014/main" id="{C5B5F0A7-2A42-4B5F-9550-5CE8D045ED6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49577" y="5522279"/>
            <a:ext cx="3297266" cy="38443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142794"/>
            <a:ext cx="10515600" cy="1872342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+mn-lt"/>
                <a:cs typeface="+mn-ea"/>
                <a:sym typeface="+mn-lt"/>
              </a:rPr>
              <a:t>LDA</a:t>
            </a:r>
            <a:r>
              <a:rPr lang="ja-JP" altLang="en-US" sz="2400" dirty="0">
                <a:latin typeface="+mn-lt"/>
                <a:cs typeface="+mn-ea"/>
                <a:sym typeface="+mn-lt"/>
              </a:rPr>
              <a:t>的文本生成过程中，假定话题个数 </a:t>
            </a:r>
            <a:r>
              <a:rPr lang="en-US" sz="2400" dirty="0">
                <a:latin typeface="+mn-lt"/>
                <a:cs typeface="+mn-ea"/>
                <a:sym typeface="+mn-lt"/>
              </a:rPr>
              <a:t>K </a:t>
            </a:r>
            <a:r>
              <a:rPr lang="ja-JP" altLang="en-US" sz="2400" dirty="0">
                <a:latin typeface="+mn-lt"/>
                <a:cs typeface="+mn-ea"/>
                <a:sym typeface="+mn-lt"/>
              </a:rPr>
              <a:t>给定，实际通常通过实验选定</a:t>
            </a:r>
            <a:endParaRPr lang="en-GB" altLang="ja-JP" sz="2400" dirty="0">
              <a:latin typeface="+mn-lt"/>
              <a:cs typeface="+mn-ea"/>
              <a:sym typeface="+mn-lt"/>
            </a:endParaRPr>
          </a:p>
          <a:p>
            <a:r>
              <a:rPr lang="ja-JP" altLang="en-US" sz="2400" dirty="0">
                <a:latin typeface="+mn-lt"/>
                <a:cs typeface="+mn-ea"/>
                <a:sym typeface="+mn-lt"/>
              </a:rPr>
              <a:t>狄利克雷分布的超参数</a:t>
            </a:r>
            <a:r>
              <a:rPr lang="zh-CN" altLang="en-US" sz="2400" dirty="0">
                <a:latin typeface="+mn-lt"/>
                <a:cs typeface="+mn-ea"/>
                <a:sym typeface="+mn-lt"/>
              </a:rPr>
              <a:t> </a:t>
            </a:r>
            <a:r>
              <a:rPr lang="el-GR" sz="2400" dirty="0">
                <a:latin typeface="+mn-lt"/>
                <a:cs typeface="+mn-ea"/>
                <a:sym typeface="+mn-lt"/>
              </a:rPr>
              <a:t>α</a:t>
            </a:r>
            <a:r>
              <a:rPr lang="zh-CN" altLang="en-US" sz="2400" dirty="0">
                <a:latin typeface="+mn-lt"/>
                <a:cs typeface="+mn-ea"/>
                <a:sym typeface="+mn-lt"/>
              </a:rPr>
              <a:t> </a:t>
            </a:r>
            <a:r>
              <a:rPr lang="ja-JP" altLang="en-US" sz="2400" dirty="0">
                <a:latin typeface="+mn-lt"/>
                <a:cs typeface="+mn-ea"/>
                <a:sym typeface="+mn-lt"/>
              </a:rPr>
              <a:t>和</a:t>
            </a:r>
            <a:r>
              <a:rPr lang="zh-CN" altLang="en-US" sz="2400" dirty="0">
                <a:latin typeface="+mn-lt"/>
                <a:cs typeface="+mn-ea"/>
                <a:sym typeface="+mn-lt"/>
              </a:rPr>
              <a:t> </a:t>
            </a:r>
            <a:r>
              <a:rPr lang="el-GR" altLang="ja-JP" sz="2400" dirty="0">
                <a:latin typeface="+mn-lt"/>
                <a:cs typeface="+mn-ea"/>
                <a:sym typeface="+mn-lt"/>
              </a:rPr>
              <a:t>β</a:t>
            </a:r>
            <a:r>
              <a:rPr lang="zh-CN" altLang="en-US" sz="2400" dirty="0">
                <a:latin typeface="+mn-lt"/>
                <a:cs typeface="+mn-ea"/>
                <a:sym typeface="+mn-lt"/>
              </a:rPr>
              <a:t> </a:t>
            </a:r>
            <a:r>
              <a:rPr lang="ja-JP" altLang="en-US" sz="2400" dirty="0">
                <a:latin typeface="+mn-lt"/>
                <a:cs typeface="+mn-ea"/>
                <a:sym typeface="+mn-lt"/>
              </a:rPr>
              <a:t>通常也是事先给定的</a:t>
            </a:r>
            <a:endParaRPr lang="en-GB" altLang="ja-JP" sz="2400" dirty="0">
              <a:latin typeface="+mn-lt"/>
              <a:cs typeface="+mn-ea"/>
              <a:sym typeface="+mn-lt"/>
            </a:endParaRPr>
          </a:p>
          <a:p>
            <a:r>
              <a:rPr lang="ja-JP" altLang="en-US" sz="2400" dirty="0">
                <a:latin typeface="+mn-lt"/>
                <a:cs typeface="+mn-ea"/>
                <a:sym typeface="+mn-lt"/>
              </a:rPr>
              <a:t>在没有其他先验知识的情况下，可以假设向量</a:t>
            </a:r>
            <a:r>
              <a:rPr lang="zh-CN" altLang="en-US" sz="2400" dirty="0">
                <a:latin typeface="+mn-lt"/>
                <a:cs typeface="+mn-ea"/>
                <a:sym typeface="+mn-lt"/>
              </a:rPr>
              <a:t> </a:t>
            </a:r>
            <a:r>
              <a:rPr lang="el-GR" sz="2400" dirty="0">
                <a:latin typeface="+mn-lt"/>
                <a:cs typeface="+mn-ea"/>
                <a:sym typeface="+mn-lt"/>
              </a:rPr>
              <a:t>α</a:t>
            </a:r>
            <a:r>
              <a:rPr lang="zh-CN" altLang="en-US" sz="2400" dirty="0">
                <a:latin typeface="+mn-lt"/>
                <a:cs typeface="+mn-ea"/>
                <a:sym typeface="+mn-lt"/>
              </a:rPr>
              <a:t> </a:t>
            </a:r>
            <a:r>
              <a:rPr lang="ja-JP" altLang="en-US" sz="2400" dirty="0">
                <a:latin typeface="+mn-lt"/>
                <a:cs typeface="+mn-ea"/>
                <a:sym typeface="+mn-lt"/>
              </a:rPr>
              <a:t>和</a:t>
            </a:r>
            <a:r>
              <a:rPr lang="zh-CN" altLang="en-US" sz="2400" dirty="0">
                <a:latin typeface="+mn-lt"/>
                <a:cs typeface="+mn-ea"/>
                <a:sym typeface="+mn-lt"/>
              </a:rPr>
              <a:t> </a:t>
            </a:r>
            <a:r>
              <a:rPr lang="el-GR" altLang="ja-JP" sz="2400" dirty="0">
                <a:latin typeface="+mn-lt"/>
                <a:cs typeface="+mn-ea"/>
                <a:sym typeface="+mn-lt"/>
              </a:rPr>
              <a:t>β</a:t>
            </a:r>
            <a:r>
              <a:rPr lang="zh-CN" altLang="en-US" sz="2400" dirty="0">
                <a:latin typeface="+mn-lt"/>
                <a:cs typeface="+mn-ea"/>
                <a:sym typeface="+mn-lt"/>
              </a:rPr>
              <a:t> </a:t>
            </a:r>
            <a:r>
              <a:rPr lang="ja-JP" altLang="en-US" sz="2400" dirty="0">
                <a:latin typeface="+mn-lt"/>
                <a:cs typeface="+mn-ea"/>
                <a:sym typeface="+mn-lt"/>
              </a:rPr>
              <a:t>的所有分量均为</a:t>
            </a:r>
            <a:r>
              <a:rPr lang="en-US" altLang="ja-JP" sz="2400" dirty="0">
                <a:latin typeface="+mn-lt"/>
                <a:cs typeface="+mn-ea"/>
                <a:sym typeface="+mn-lt"/>
              </a:rPr>
              <a:t>1</a:t>
            </a:r>
            <a:r>
              <a:rPr lang="ja-JP" altLang="en-US" sz="2400" dirty="0">
                <a:latin typeface="+mn-lt"/>
                <a:cs typeface="+mn-ea"/>
                <a:sym typeface="+mn-lt"/>
              </a:rPr>
              <a:t>，这时的文本的话题分布</a:t>
            </a:r>
            <a:r>
              <a:rPr lang="zh-CN" altLang="en-US" sz="2400" dirty="0">
                <a:latin typeface="+mn-lt"/>
                <a:cs typeface="+mn-ea"/>
                <a:sym typeface="+mn-lt"/>
              </a:rPr>
              <a:t>     </a:t>
            </a:r>
            <a:r>
              <a:rPr lang="ja-JP" altLang="en-US" sz="2400" dirty="0">
                <a:latin typeface="+mn-lt"/>
                <a:cs typeface="+mn-ea"/>
                <a:sym typeface="+mn-lt"/>
              </a:rPr>
              <a:t>是对称的，话题的单词分布</a:t>
            </a:r>
            <a:r>
              <a:rPr lang="zh-CN" altLang="en-US" sz="2400" dirty="0">
                <a:latin typeface="+mn-lt"/>
                <a:cs typeface="+mn-ea"/>
                <a:sym typeface="+mn-lt"/>
              </a:rPr>
              <a:t>    </a:t>
            </a:r>
            <a:r>
              <a:rPr lang="ja-JP" altLang="en-US" sz="2400" dirty="0">
                <a:latin typeface="+mn-lt"/>
                <a:cs typeface="+mn-ea"/>
                <a:sym typeface="+mn-lt"/>
              </a:rPr>
              <a:t>也是对称的。 </a:t>
            </a:r>
            <a:endParaRPr lang="en-US" sz="2400" dirty="0">
              <a:latin typeface="+mn-lt"/>
              <a:cs typeface="+mn-ea"/>
              <a:sym typeface="+mn-l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5193" y="5388430"/>
            <a:ext cx="342900" cy="317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8132" y="5476813"/>
            <a:ext cx="317500" cy="228600"/>
          </a:xfrm>
          <a:prstGeom prst="rect">
            <a:avLst/>
          </a:prstGeom>
        </p:spPr>
      </p:pic>
      <p:pic>
        <p:nvPicPr>
          <p:cNvPr id="7" name="Picture 3">
            <a:extLst>
              <a:ext uri="{FF2B5EF4-FFF2-40B4-BE49-F238E27FC236}">
                <a16:creationId xmlns:a16="http://schemas.microsoft.com/office/drawing/2014/main" id="{F7327971-AAA3-4A23-9914-95BFE7739F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3172" y="654697"/>
            <a:ext cx="9942286" cy="33528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8427" y="557077"/>
            <a:ext cx="10515600" cy="761870"/>
          </a:xfrm>
        </p:spPr>
        <p:txBody>
          <a:bodyPr>
            <a:normAutofit/>
          </a:bodyPr>
          <a:lstStyle/>
          <a:p>
            <a:r>
              <a:rPr lang="en-US" altLang="ja-JP" sz="3200" dirty="0">
                <a:latin typeface="+mn-lt"/>
                <a:ea typeface="+mn-ea"/>
                <a:cs typeface="+mn-ea"/>
                <a:sym typeface="+mn-lt"/>
              </a:rPr>
              <a:t>3. </a:t>
            </a:r>
            <a:r>
              <a:rPr lang="ja-JP" altLang="en-US" sz="3200" dirty="0">
                <a:latin typeface="+mn-lt"/>
                <a:ea typeface="+mn-ea"/>
                <a:cs typeface="+mn-ea"/>
                <a:sym typeface="+mn-lt"/>
              </a:rPr>
              <a:t>概率图模型</a:t>
            </a:r>
            <a:endParaRPr lang="en-US" sz="3200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1256" y="1461709"/>
            <a:ext cx="11171830" cy="1052609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+mn-lt"/>
                <a:cs typeface="+mn-ea"/>
                <a:sym typeface="+mn-lt"/>
              </a:rPr>
              <a:t>LDA </a:t>
            </a:r>
            <a:r>
              <a:rPr lang="ja-JP" altLang="en-US" sz="2400" dirty="0">
                <a:latin typeface="+mn-lt"/>
                <a:cs typeface="+mn-ea"/>
                <a:sym typeface="+mn-lt"/>
              </a:rPr>
              <a:t>模型本质是一种概率图模型</a:t>
            </a:r>
            <a:r>
              <a:rPr lang="en-US" altLang="ja-JP" sz="2400" dirty="0">
                <a:latin typeface="+mn-lt"/>
                <a:cs typeface="+mn-ea"/>
                <a:sym typeface="+mn-lt"/>
              </a:rPr>
              <a:t>(</a:t>
            </a:r>
            <a:r>
              <a:rPr lang="en-US" sz="2400" dirty="0">
                <a:latin typeface="+mn-lt"/>
                <a:cs typeface="+mn-ea"/>
                <a:sym typeface="+mn-lt"/>
              </a:rPr>
              <a:t>probabilistic graphical model)</a:t>
            </a:r>
            <a:endParaRPr lang="en-US" altLang="ja-JP" sz="2400" dirty="0">
              <a:latin typeface="+mn-lt"/>
              <a:cs typeface="+mn-ea"/>
              <a:sym typeface="+mn-lt"/>
            </a:endParaRPr>
          </a:p>
          <a:p>
            <a:r>
              <a:rPr lang="ja-JP" altLang="en-GB" sz="2400" dirty="0">
                <a:latin typeface="+mn-lt"/>
                <a:cs typeface="+mn-ea"/>
                <a:sym typeface="+mn-lt"/>
              </a:rPr>
              <a:t>下图</a:t>
            </a:r>
            <a:r>
              <a:rPr lang="ja-JP" altLang="en-US" sz="2400" dirty="0">
                <a:latin typeface="+mn-lt"/>
                <a:cs typeface="+mn-ea"/>
                <a:sym typeface="+mn-lt"/>
              </a:rPr>
              <a:t>为 </a:t>
            </a:r>
            <a:r>
              <a:rPr lang="en-US" sz="2400" dirty="0">
                <a:latin typeface="+mn-lt"/>
                <a:cs typeface="+mn-ea"/>
                <a:sym typeface="+mn-lt"/>
              </a:rPr>
              <a:t>LDA </a:t>
            </a:r>
            <a:r>
              <a:rPr lang="ja-JP" altLang="en-US" sz="2400" dirty="0">
                <a:latin typeface="+mn-lt"/>
                <a:cs typeface="+mn-ea"/>
                <a:sym typeface="+mn-lt"/>
              </a:rPr>
              <a:t>作为概率图模型的板块表示（</a:t>
            </a:r>
            <a:r>
              <a:rPr lang="en-US" sz="2400" dirty="0">
                <a:latin typeface="+mn-lt"/>
                <a:cs typeface="+mn-ea"/>
                <a:sym typeface="+mn-lt"/>
              </a:rPr>
              <a:t>plate notation)</a:t>
            </a:r>
          </a:p>
          <a:p>
            <a:endParaRPr lang="en-US" altLang="ja-JP" dirty="0">
              <a:latin typeface="+mn-lt"/>
              <a:cs typeface="+mn-ea"/>
              <a:sym typeface="+mn-lt"/>
            </a:endParaRPr>
          </a:p>
          <a:p>
            <a:endParaRPr lang="en-US" altLang="ja-JP" dirty="0">
              <a:latin typeface="+mn-lt"/>
              <a:cs typeface="+mn-ea"/>
              <a:sym typeface="+mn-lt"/>
            </a:endParaRPr>
          </a:p>
          <a:p>
            <a:endParaRPr lang="en-US" altLang="ja-JP" dirty="0">
              <a:latin typeface="+mn-lt"/>
              <a:cs typeface="+mn-ea"/>
              <a:sym typeface="+mn-lt"/>
            </a:endParaRPr>
          </a:p>
          <a:p>
            <a:endParaRPr lang="en-US" altLang="ja-JP" dirty="0">
              <a:latin typeface="+mn-lt"/>
              <a:cs typeface="+mn-ea"/>
              <a:sym typeface="+mn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165" y="2655414"/>
            <a:ext cx="5122699" cy="271475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113138" y="2756471"/>
            <a:ext cx="5518735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ja-JP" altLang="en-US" sz="2400" dirty="0">
                <a:cs typeface="+mn-ea"/>
                <a:sym typeface="+mn-lt"/>
              </a:rPr>
              <a:t>图中结点表示随机变量</a:t>
            </a:r>
            <a:endParaRPr lang="en-GB" altLang="ja-JP" sz="2400" dirty="0">
              <a:cs typeface="+mn-ea"/>
              <a:sym typeface="+mn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ja-JP" altLang="en-US" sz="2400" dirty="0">
                <a:cs typeface="+mn-ea"/>
                <a:sym typeface="+mn-lt"/>
              </a:rPr>
              <a:t>实心结点是观测变量</a:t>
            </a:r>
            <a:endParaRPr lang="en-GB" altLang="ja-JP" sz="2400" dirty="0">
              <a:cs typeface="+mn-ea"/>
              <a:sym typeface="+mn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ja-JP" altLang="en-US" sz="2400" dirty="0">
                <a:cs typeface="+mn-ea"/>
                <a:sym typeface="+mn-lt"/>
              </a:rPr>
              <a:t>空心结点是隐变量</a:t>
            </a:r>
            <a:endParaRPr lang="en-GB" altLang="ja-JP" sz="2400" dirty="0">
              <a:cs typeface="+mn-ea"/>
              <a:sym typeface="+mn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ja-JP" altLang="en-US" sz="2400" dirty="0">
                <a:cs typeface="+mn-ea"/>
                <a:sym typeface="+mn-lt"/>
              </a:rPr>
              <a:t>有向边表示概率依存关系</a:t>
            </a:r>
            <a:endParaRPr lang="en-GB" altLang="ja-JP" sz="2400" dirty="0">
              <a:cs typeface="+mn-ea"/>
              <a:sym typeface="+mn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ja-JP" altLang="en-US" sz="2400" dirty="0">
                <a:cs typeface="+mn-ea"/>
                <a:sym typeface="+mn-lt"/>
              </a:rPr>
              <a:t>矩形（板块）表示重复，板块内数字表示重复的次数。</a:t>
            </a:r>
            <a:endParaRPr lang="en-US" sz="2400" dirty="0">
              <a:cs typeface="+mn-ea"/>
              <a:sym typeface="+mn-lt"/>
            </a:endParaRPr>
          </a:p>
          <a:p>
            <a:endParaRPr lang="en-US" sz="2800" dirty="0"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CB331B6-3571-4557-885A-D978FBC9E661}"/>
              </a:ext>
            </a:extLst>
          </p:cNvPr>
          <p:cNvSpPr txBox="1"/>
          <p:nvPr/>
        </p:nvSpPr>
        <p:spPr>
          <a:xfrm>
            <a:off x="1684529" y="2644170"/>
            <a:ext cx="426563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buFont typeface="+mj-ea"/>
              <a:buAutoNum type="ea1JpnChsDbPeriod"/>
            </a:pPr>
            <a:r>
              <a:rPr lang="zh-CN" altLang="en-US" sz="3200" dirty="0">
                <a:cs typeface="+mn-ea"/>
                <a:sym typeface="+mn-lt"/>
              </a:rPr>
              <a:t>预备知识</a:t>
            </a:r>
            <a:endParaRPr lang="en-US" altLang="zh-CN" sz="3200" dirty="0">
              <a:cs typeface="+mn-ea"/>
              <a:sym typeface="+mn-lt"/>
            </a:endParaRPr>
          </a:p>
          <a:p>
            <a:pPr marL="571500" indent="-571500">
              <a:buFont typeface="+mj-ea"/>
              <a:buAutoNum type="ea1JpnChsDbPeriod"/>
            </a:pPr>
            <a:r>
              <a:rPr lang="en-US" altLang="zh-CN" sz="3200" dirty="0">
                <a:cs typeface="+mn-ea"/>
                <a:sym typeface="+mn-lt"/>
              </a:rPr>
              <a:t>LDA</a:t>
            </a:r>
            <a:r>
              <a:rPr lang="zh-CN" altLang="en-US" sz="3200" dirty="0">
                <a:cs typeface="+mn-ea"/>
                <a:sym typeface="+mn-lt"/>
              </a:rPr>
              <a:t>模型</a:t>
            </a:r>
            <a:endParaRPr lang="en-US" altLang="zh-CN" sz="3200" dirty="0">
              <a:cs typeface="+mn-ea"/>
              <a:sym typeface="+mn-lt"/>
            </a:endParaRPr>
          </a:p>
          <a:p>
            <a:pPr marL="571500" indent="-571500">
              <a:buFont typeface="+mj-ea"/>
              <a:buAutoNum type="ea1JpnChsDbPeriod"/>
            </a:pPr>
            <a:r>
              <a:rPr lang="en-US" altLang="zh-CN" sz="3200" dirty="0">
                <a:cs typeface="+mn-ea"/>
                <a:sym typeface="+mn-lt"/>
              </a:rPr>
              <a:t>LDA</a:t>
            </a:r>
            <a:r>
              <a:rPr lang="zh-CN" altLang="en-US" sz="3200" dirty="0">
                <a:cs typeface="+mn-ea"/>
                <a:sym typeface="+mn-lt"/>
              </a:rPr>
              <a:t>的学习算法</a:t>
            </a:r>
            <a:endParaRPr lang="en-US" altLang="zh-CN" sz="3200" dirty="0">
              <a:cs typeface="+mn-ea"/>
              <a:sym typeface="+mn-lt"/>
            </a:endParaRPr>
          </a:p>
        </p:txBody>
      </p:sp>
      <p:sp>
        <p:nvSpPr>
          <p:cNvPr id="6" name="标题 5">
            <a:extLst>
              <a:ext uri="{FF2B5EF4-FFF2-40B4-BE49-F238E27FC236}">
                <a16:creationId xmlns:a16="http://schemas.microsoft.com/office/drawing/2014/main" id="{E76E1C37-0CF4-452A-82A9-5CC42BA3E7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目录</a:t>
            </a:r>
          </a:p>
        </p:txBody>
      </p:sp>
    </p:spTree>
    <p:extLst>
      <p:ext uri="{BB962C8B-B14F-4D97-AF65-F5344CB8AC3E}">
        <p14:creationId xmlns:p14="http://schemas.microsoft.com/office/powerpoint/2010/main" val="9749392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4049" y="1132626"/>
            <a:ext cx="10607675" cy="466479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ja-JP" altLang="en-US" sz="2200" dirty="0">
                <a:latin typeface="+mn-lt"/>
                <a:cs typeface="+mn-ea"/>
                <a:sym typeface="+mn-lt"/>
              </a:rPr>
              <a:t>图中</a:t>
            </a:r>
            <a:r>
              <a:rPr lang="en-US" sz="2200" dirty="0">
                <a:latin typeface="+mn-lt"/>
                <a:cs typeface="+mn-ea"/>
                <a:sym typeface="+mn-lt"/>
              </a:rPr>
              <a:t>LDA</a:t>
            </a:r>
            <a:r>
              <a:rPr lang="ja-JP" altLang="en-US" sz="2200" dirty="0">
                <a:latin typeface="+mn-lt"/>
                <a:cs typeface="+mn-ea"/>
                <a:sym typeface="+mn-lt"/>
              </a:rPr>
              <a:t>板块表示，结点</a:t>
            </a:r>
            <a:r>
              <a:rPr lang="zh-CN" altLang="en-US" sz="2200" dirty="0">
                <a:latin typeface="+mn-lt"/>
                <a:cs typeface="+mn-ea"/>
                <a:sym typeface="+mn-lt"/>
              </a:rPr>
              <a:t> </a:t>
            </a:r>
            <a:r>
              <a:rPr lang="el-GR" sz="2200" dirty="0">
                <a:latin typeface="+mn-lt"/>
                <a:cs typeface="+mn-ea"/>
                <a:sym typeface="+mn-lt"/>
              </a:rPr>
              <a:t>α</a:t>
            </a:r>
            <a:r>
              <a:rPr lang="zh-CN" altLang="en-US" sz="2200" dirty="0">
                <a:latin typeface="+mn-lt"/>
                <a:cs typeface="+mn-ea"/>
                <a:sym typeface="+mn-lt"/>
              </a:rPr>
              <a:t> </a:t>
            </a:r>
            <a:r>
              <a:rPr lang="ja-JP" altLang="en-US" sz="2200" dirty="0">
                <a:latin typeface="+mn-lt"/>
                <a:cs typeface="+mn-ea"/>
                <a:sym typeface="+mn-lt"/>
              </a:rPr>
              <a:t>和</a:t>
            </a:r>
            <a:r>
              <a:rPr lang="zh-CN" altLang="en-US" sz="2200" dirty="0">
                <a:latin typeface="+mn-lt"/>
                <a:cs typeface="+mn-ea"/>
                <a:sym typeface="+mn-lt"/>
              </a:rPr>
              <a:t> </a:t>
            </a:r>
            <a:r>
              <a:rPr lang="el-GR" altLang="ja-JP" sz="2200" dirty="0">
                <a:latin typeface="+mn-lt"/>
                <a:cs typeface="+mn-ea"/>
                <a:sym typeface="+mn-lt"/>
              </a:rPr>
              <a:t>β</a:t>
            </a:r>
            <a:r>
              <a:rPr lang="zh-CN" altLang="en-US" sz="2200" dirty="0">
                <a:latin typeface="+mn-lt"/>
                <a:cs typeface="+mn-ea"/>
                <a:sym typeface="+mn-lt"/>
              </a:rPr>
              <a:t> </a:t>
            </a:r>
            <a:r>
              <a:rPr lang="ja-JP" altLang="en-US" sz="2200" dirty="0">
                <a:latin typeface="+mn-lt"/>
                <a:cs typeface="+mn-ea"/>
                <a:sym typeface="+mn-lt"/>
              </a:rPr>
              <a:t>是模型的超参数</a:t>
            </a:r>
            <a:endParaRPr lang="en-GB" altLang="ja-JP" sz="2200" dirty="0">
              <a:latin typeface="+mn-lt"/>
              <a:cs typeface="+mn-ea"/>
              <a:sym typeface="+mn-lt"/>
            </a:endParaRPr>
          </a:p>
          <a:p>
            <a:r>
              <a:rPr lang="ja-JP" altLang="en-US" sz="2200" dirty="0">
                <a:latin typeface="+mn-lt"/>
                <a:cs typeface="+mn-ea"/>
                <a:sym typeface="+mn-lt"/>
              </a:rPr>
              <a:t>结点</a:t>
            </a:r>
            <a:r>
              <a:rPr lang="zh-CN" altLang="en-US" sz="2200" dirty="0">
                <a:latin typeface="+mn-lt"/>
                <a:cs typeface="+mn-ea"/>
                <a:sym typeface="+mn-lt"/>
              </a:rPr>
              <a:t>    </a:t>
            </a:r>
            <a:r>
              <a:rPr lang="ja-JP" altLang="en-US" sz="2200" dirty="0">
                <a:latin typeface="+mn-lt"/>
                <a:cs typeface="+mn-ea"/>
                <a:sym typeface="+mn-lt"/>
              </a:rPr>
              <a:t>表示话题的单词分布的参数</a:t>
            </a:r>
            <a:endParaRPr lang="en-GB" altLang="ja-JP" sz="2200" dirty="0">
              <a:latin typeface="+mn-lt"/>
              <a:cs typeface="+mn-ea"/>
              <a:sym typeface="+mn-lt"/>
            </a:endParaRPr>
          </a:p>
          <a:p>
            <a:r>
              <a:rPr lang="ja-JP" altLang="en-US" sz="2200" dirty="0">
                <a:latin typeface="+mn-lt"/>
                <a:cs typeface="+mn-ea"/>
                <a:sym typeface="+mn-lt"/>
              </a:rPr>
              <a:t>结点</a:t>
            </a:r>
            <a:r>
              <a:rPr lang="zh-CN" altLang="en-US" sz="2200" dirty="0">
                <a:latin typeface="+mn-lt"/>
                <a:cs typeface="+mn-ea"/>
                <a:sym typeface="+mn-lt"/>
              </a:rPr>
              <a:t>    </a:t>
            </a:r>
            <a:r>
              <a:rPr lang="ja-JP" altLang="en-US" sz="2200" dirty="0">
                <a:latin typeface="+mn-lt"/>
                <a:cs typeface="+mn-ea"/>
                <a:sym typeface="+mn-lt"/>
              </a:rPr>
              <a:t>表示文本的话题分布的参数</a:t>
            </a:r>
            <a:endParaRPr lang="en-GB" altLang="ja-JP" sz="2200" dirty="0">
              <a:latin typeface="+mn-lt"/>
              <a:cs typeface="+mn-ea"/>
              <a:sym typeface="+mn-lt"/>
            </a:endParaRPr>
          </a:p>
          <a:p>
            <a:r>
              <a:rPr lang="ja-JP" altLang="en-US" sz="2200" dirty="0">
                <a:latin typeface="+mn-lt"/>
                <a:cs typeface="+mn-ea"/>
                <a:sym typeface="+mn-lt"/>
              </a:rPr>
              <a:t>结点</a:t>
            </a:r>
            <a:r>
              <a:rPr lang="zh-CN" altLang="en-US" sz="2200" dirty="0">
                <a:latin typeface="+mn-lt"/>
                <a:cs typeface="+mn-ea"/>
                <a:sym typeface="+mn-lt"/>
              </a:rPr>
              <a:t> </a:t>
            </a:r>
            <a:r>
              <a:rPr lang="en-US" altLang="ja-JP" sz="2200" dirty="0" err="1">
                <a:latin typeface="+mn-lt"/>
                <a:cs typeface="+mn-ea"/>
                <a:sym typeface="+mn-lt"/>
              </a:rPr>
              <a:t>z</a:t>
            </a:r>
            <a:r>
              <a:rPr lang="en-US" sz="2200" baseline="-25000" dirty="0" err="1">
                <a:latin typeface="+mn-lt"/>
                <a:cs typeface="+mn-ea"/>
                <a:sym typeface="+mn-lt"/>
              </a:rPr>
              <a:t>mn</a:t>
            </a:r>
            <a:r>
              <a:rPr lang="zh-CN" altLang="en-US" sz="2200" dirty="0">
                <a:latin typeface="+mn-lt"/>
                <a:cs typeface="+mn-ea"/>
                <a:sym typeface="+mn-lt"/>
              </a:rPr>
              <a:t> </a:t>
            </a:r>
            <a:r>
              <a:rPr lang="ja-JP" altLang="en-US" sz="2200" dirty="0">
                <a:latin typeface="+mn-lt"/>
                <a:cs typeface="+mn-ea"/>
                <a:sym typeface="+mn-lt"/>
              </a:rPr>
              <a:t>表示话题，结点 </a:t>
            </a:r>
            <a:r>
              <a:rPr lang="en-US" altLang="zh-CN" sz="2200" dirty="0" err="1">
                <a:latin typeface="+mn-lt"/>
                <a:cs typeface="+mn-ea"/>
                <a:sym typeface="+mn-lt"/>
              </a:rPr>
              <a:t>v</a:t>
            </a:r>
            <a:r>
              <a:rPr lang="en-US" sz="2200" baseline="-25000" dirty="0" err="1">
                <a:latin typeface="+mn-lt"/>
                <a:cs typeface="+mn-ea"/>
                <a:sym typeface="+mn-lt"/>
              </a:rPr>
              <a:t>mn</a:t>
            </a:r>
            <a:r>
              <a:rPr lang="zh-CN" altLang="en-US" sz="2200" dirty="0">
                <a:latin typeface="+mn-lt"/>
                <a:cs typeface="+mn-ea"/>
                <a:sym typeface="+mn-lt"/>
              </a:rPr>
              <a:t> </a:t>
            </a:r>
            <a:r>
              <a:rPr lang="ja-JP" altLang="en-US" sz="2200" dirty="0">
                <a:latin typeface="+mn-lt"/>
                <a:cs typeface="+mn-ea"/>
                <a:sym typeface="+mn-lt"/>
              </a:rPr>
              <a:t>表示单词</a:t>
            </a:r>
            <a:endParaRPr lang="en-GB" altLang="ja-JP" sz="2200" dirty="0">
              <a:latin typeface="+mn-lt"/>
              <a:cs typeface="+mn-ea"/>
              <a:sym typeface="+mn-lt"/>
            </a:endParaRPr>
          </a:p>
          <a:p>
            <a:r>
              <a:rPr lang="ja-JP" altLang="en-US" sz="2200" dirty="0">
                <a:latin typeface="+mn-lt"/>
                <a:cs typeface="+mn-ea"/>
                <a:sym typeface="+mn-lt"/>
              </a:rPr>
              <a:t>结点</a:t>
            </a:r>
            <a:r>
              <a:rPr lang="zh-CN" altLang="en-US" sz="2200" dirty="0">
                <a:latin typeface="+mn-lt"/>
                <a:cs typeface="+mn-ea"/>
                <a:sym typeface="+mn-lt"/>
              </a:rPr>
              <a:t> </a:t>
            </a:r>
            <a:r>
              <a:rPr lang="el-GR" altLang="ja-JP" sz="2200" dirty="0">
                <a:latin typeface="+mn-lt"/>
                <a:cs typeface="+mn-ea"/>
                <a:sym typeface="+mn-lt"/>
              </a:rPr>
              <a:t>β</a:t>
            </a:r>
            <a:r>
              <a:rPr lang="zh-CN" altLang="en-US" sz="2200" dirty="0">
                <a:latin typeface="+mn-lt"/>
                <a:cs typeface="+mn-ea"/>
                <a:sym typeface="+mn-lt"/>
              </a:rPr>
              <a:t> </a:t>
            </a:r>
            <a:r>
              <a:rPr lang="ja-JP" altLang="en-US" sz="2200" dirty="0">
                <a:latin typeface="+mn-lt"/>
                <a:cs typeface="+mn-ea"/>
                <a:sym typeface="+mn-lt"/>
              </a:rPr>
              <a:t>指向结点</a:t>
            </a:r>
            <a:r>
              <a:rPr lang="zh-CN" altLang="en-US" sz="2200" dirty="0">
                <a:latin typeface="+mn-lt"/>
                <a:cs typeface="+mn-ea"/>
                <a:sym typeface="+mn-lt"/>
              </a:rPr>
              <a:t>    </a:t>
            </a:r>
            <a:r>
              <a:rPr lang="en-US" sz="2200" dirty="0">
                <a:latin typeface="+mn-lt"/>
                <a:cs typeface="+mn-ea"/>
                <a:sym typeface="+mn-lt"/>
              </a:rPr>
              <a:t>，</a:t>
            </a:r>
            <a:r>
              <a:rPr lang="ja-JP" altLang="en-US" sz="2200" dirty="0">
                <a:latin typeface="+mn-lt"/>
                <a:cs typeface="+mn-ea"/>
                <a:sym typeface="+mn-lt"/>
              </a:rPr>
              <a:t>重复</a:t>
            </a:r>
            <a:r>
              <a:rPr lang="en-US" sz="2200" dirty="0">
                <a:latin typeface="+mn-lt"/>
                <a:cs typeface="+mn-ea"/>
                <a:sym typeface="+mn-lt"/>
              </a:rPr>
              <a:t>K</a:t>
            </a:r>
            <a:r>
              <a:rPr lang="ja-JP" altLang="en-US" sz="2200" dirty="0">
                <a:latin typeface="+mn-lt"/>
                <a:cs typeface="+mn-ea"/>
                <a:sym typeface="+mn-lt"/>
              </a:rPr>
              <a:t>次，表示根据超参数</a:t>
            </a:r>
            <a:r>
              <a:rPr lang="zh-CN" altLang="en-US" sz="2200" dirty="0">
                <a:latin typeface="+mn-lt"/>
                <a:cs typeface="+mn-ea"/>
                <a:sym typeface="+mn-lt"/>
              </a:rPr>
              <a:t> </a:t>
            </a:r>
            <a:r>
              <a:rPr lang="el-GR" altLang="ja-JP" sz="2200" dirty="0">
                <a:latin typeface="+mn-lt"/>
                <a:cs typeface="+mn-ea"/>
                <a:sym typeface="+mn-lt"/>
              </a:rPr>
              <a:t>β</a:t>
            </a:r>
            <a:r>
              <a:rPr lang="zh-CN" altLang="en-US" sz="2200" dirty="0">
                <a:latin typeface="+mn-lt"/>
                <a:cs typeface="+mn-ea"/>
                <a:sym typeface="+mn-lt"/>
              </a:rPr>
              <a:t> </a:t>
            </a:r>
            <a:r>
              <a:rPr lang="ja-JP" altLang="en-US" sz="2200" dirty="0">
                <a:latin typeface="+mn-lt"/>
                <a:cs typeface="+mn-ea"/>
                <a:sym typeface="+mn-lt"/>
              </a:rPr>
              <a:t>生成</a:t>
            </a:r>
            <a:r>
              <a:rPr lang="en-US" sz="2200" dirty="0">
                <a:latin typeface="+mn-lt"/>
                <a:cs typeface="+mn-ea"/>
                <a:sym typeface="+mn-lt"/>
              </a:rPr>
              <a:t>K</a:t>
            </a:r>
            <a:r>
              <a:rPr lang="ja-JP" altLang="en-US" sz="2200" dirty="0">
                <a:latin typeface="+mn-lt"/>
                <a:cs typeface="+mn-ea"/>
                <a:sym typeface="+mn-lt"/>
              </a:rPr>
              <a:t>个话题的单词分布的参数</a:t>
            </a:r>
            <a:r>
              <a:rPr lang="zh-CN" altLang="en-US" sz="2200" dirty="0">
                <a:latin typeface="+mn-lt"/>
                <a:cs typeface="+mn-ea"/>
                <a:sym typeface="+mn-lt"/>
              </a:rPr>
              <a:t>    </a:t>
            </a:r>
            <a:endParaRPr lang="en-GB" altLang="zh-CN" sz="2200" dirty="0">
              <a:latin typeface="+mn-lt"/>
              <a:cs typeface="+mn-ea"/>
              <a:sym typeface="+mn-lt"/>
            </a:endParaRPr>
          </a:p>
          <a:p>
            <a:r>
              <a:rPr lang="ja-JP" altLang="en-US" sz="2200" dirty="0">
                <a:latin typeface="+mn-lt"/>
                <a:cs typeface="+mn-ea"/>
                <a:sym typeface="+mn-lt"/>
              </a:rPr>
              <a:t>结点</a:t>
            </a:r>
            <a:r>
              <a:rPr lang="zh-CN" altLang="en-US" sz="2200" dirty="0">
                <a:latin typeface="+mn-lt"/>
                <a:cs typeface="+mn-ea"/>
                <a:sym typeface="+mn-lt"/>
              </a:rPr>
              <a:t> </a:t>
            </a:r>
            <a:r>
              <a:rPr lang="el-GR" sz="2200" dirty="0">
                <a:latin typeface="+mn-lt"/>
                <a:cs typeface="+mn-ea"/>
                <a:sym typeface="+mn-lt"/>
              </a:rPr>
              <a:t>α</a:t>
            </a:r>
            <a:r>
              <a:rPr lang="zh-CN" altLang="en-US" sz="2200" dirty="0">
                <a:latin typeface="+mn-lt"/>
                <a:cs typeface="+mn-ea"/>
                <a:sym typeface="+mn-lt"/>
              </a:rPr>
              <a:t> </a:t>
            </a:r>
            <a:r>
              <a:rPr lang="ja-JP" altLang="en-US" sz="2200" dirty="0">
                <a:latin typeface="+mn-lt"/>
                <a:cs typeface="+mn-ea"/>
                <a:sym typeface="+mn-lt"/>
              </a:rPr>
              <a:t>指向结点</a:t>
            </a:r>
            <a:r>
              <a:rPr lang="zh-CN" altLang="en-US" sz="2200" dirty="0">
                <a:latin typeface="+mn-lt"/>
                <a:cs typeface="+mn-ea"/>
                <a:sym typeface="+mn-lt"/>
              </a:rPr>
              <a:t>    </a:t>
            </a:r>
            <a:r>
              <a:rPr lang="en-US" sz="2200" dirty="0">
                <a:latin typeface="+mn-lt"/>
                <a:cs typeface="+mn-ea"/>
                <a:sym typeface="+mn-lt"/>
              </a:rPr>
              <a:t>，</a:t>
            </a:r>
            <a:r>
              <a:rPr lang="ja-JP" altLang="en-US" sz="2200" dirty="0">
                <a:latin typeface="+mn-lt"/>
                <a:cs typeface="+mn-ea"/>
                <a:sym typeface="+mn-lt"/>
              </a:rPr>
              <a:t>重复</a:t>
            </a:r>
            <a:r>
              <a:rPr lang="en-US" sz="2200" dirty="0">
                <a:latin typeface="+mn-lt"/>
                <a:cs typeface="+mn-ea"/>
                <a:sym typeface="+mn-lt"/>
              </a:rPr>
              <a:t>M</a:t>
            </a:r>
            <a:r>
              <a:rPr lang="ja-JP" altLang="en-US" sz="2200" dirty="0">
                <a:latin typeface="+mn-lt"/>
                <a:cs typeface="+mn-ea"/>
                <a:sym typeface="+mn-lt"/>
              </a:rPr>
              <a:t>次，表示根据超参数</a:t>
            </a:r>
            <a:r>
              <a:rPr lang="zh-CN" altLang="en-US" sz="2200" dirty="0">
                <a:latin typeface="+mn-lt"/>
                <a:cs typeface="+mn-ea"/>
                <a:sym typeface="+mn-lt"/>
              </a:rPr>
              <a:t> </a:t>
            </a:r>
            <a:r>
              <a:rPr lang="el-GR" sz="2200" dirty="0">
                <a:latin typeface="+mn-lt"/>
                <a:cs typeface="+mn-ea"/>
                <a:sym typeface="+mn-lt"/>
              </a:rPr>
              <a:t>α</a:t>
            </a:r>
            <a:r>
              <a:rPr lang="zh-CN" altLang="en-US" sz="2200" dirty="0">
                <a:latin typeface="+mn-lt"/>
                <a:cs typeface="+mn-ea"/>
                <a:sym typeface="+mn-lt"/>
              </a:rPr>
              <a:t> </a:t>
            </a:r>
            <a:r>
              <a:rPr lang="ja-JP" altLang="en-US" sz="2200" dirty="0">
                <a:latin typeface="+mn-lt"/>
                <a:cs typeface="+mn-ea"/>
                <a:sym typeface="+mn-lt"/>
              </a:rPr>
              <a:t>生成</a:t>
            </a:r>
            <a:r>
              <a:rPr lang="en-US" sz="2200" dirty="0">
                <a:latin typeface="+mn-lt"/>
                <a:cs typeface="+mn-ea"/>
                <a:sym typeface="+mn-lt"/>
              </a:rPr>
              <a:t>M</a:t>
            </a:r>
            <a:r>
              <a:rPr lang="ja-JP" altLang="en-US" sz="2200" dirty="0">
                <a:latin typeface="+mn-lt"/>
                <a:cs typeface="+mn-ea"/>
                <a:sym typeface="+mn-lt"/>
              </a:rPr>
              <a:t>个文本的话题分布的参数</a:t>
            </a:r>
            <a:r>
              <a:rPr lang="zh-CN" altLang="en-US" sz="2200" dirty="0">
                <a:latin typeface="+mn-lt"/>
                <a:cs typeface="+mn-ea"/>
                <a:sym typeface="+mn-lt"/>
              </a:rPr>
              <a:t>    </a:t>
            </a:r>
            <a:endParaRPr lang="en-US" altLang="zh-CN" sz="2200" dirty="0">
              <a:latin typeface="+mn-lt"/>
              <a:cs typeface="+mn-ea"/>
              <a:sym typeface="+mn-lt"/>
            </a:endParaRPr>
          </a:p>
          <a:p>
            <a:r>
              <a:rPr lang="ja-JP" altLang="en-US" sz="2200" dirty="0">
                <a:latin typeface="+mn-lt"/>
                <a:cs typeface="+mn-ea"/>
                <a:sym typeface="+mn-lt"/>
              </a:rPr>
              <a:t>结点</a:t>
            </a:r>
            <a:r>
              <a:rPr lang="zh-CN" altLang="en-US" sz="2200" dirty="0">
                <a:latin typeface="+mn-lt"/>
                <a:cs typeface="+mn-ea"/>
                <a:sym typeface="+mn-lt"/>
              </a:rPr>
              <a:t>     </a:t>
            </a:r>
            <a:r>
              <a:rPr lang="ja-JP" altLang="en-US" sz="2200" dirty="0">
                <a:latin typeface="+mn-lt"/>
                <a:cs typeface="+mn-ea"/>
                <a:sym typeface="+mn-lt"/>
              </a:rPr>
              <a:t>指向结点</a:t>
            </a:r>
            <a:r>
              <a:rPr lang="zh-CN" altLang="en-US" sz="2200" dirty="0">
                <a:latin typeface="+mn-lt"/>
                <a:cs typeface="+mn-ea"/>
                <a:sym typeface="+mn-lt"/>
              </a:rPr>
              <a:t> </a:t>
            </a:r>
            <a:r>
              <a:rPr lang="en-US" altLang="ja-JP" sz="2200" dirty="0" err="1">
                <a:latin typeface="+mn-lt"/>
                <a:cs typeface="+mn-ea"/>
                <a:sym typeface="+mn-lt"/>
              </a:rPr>
              <a:t>z</a:t>
            </a:r>
            <a:r>
              <a:rPr lang="en-US" sz="2200" baseline="-25000" dirty="0" err="1">
                <a:latin typeface="+mn-lt"/>
                <a:cs typeface="+mn-ea"/>
                <a:sym typeface="+mn-lt"/>
              </a:rPr>
              <a:t>mn</a:t>
            </a:r>
            <a:r>
              <a:rPr lang="zh-CN" altLang="en-US" sz="2200" dirty="0">
                <a:latin typeface="+mn-lt"/>
                <a:cs typeface="+mn-ea"/>
                <a:sym typeface="+mn-lt"/>
              </a:rPr>
              <a:t> </a:t>
            </a:r>
            <a:r>
              <a:rPr lang="en-US" sz="2200" dirty="0">
                <a:latin typeface="+mn-lt"/>
                <a:cs typeface="+mn-ea"/>
                <a:sym typeface="+mn-lt"/>
              </a:rPr>
              <a:t>，</a:t>
            </a:r>
            <a:r>
              <a:rPr lang="ja-JP" altLang="en-US" sz="2200" dirty="0">
                <a:latin typeface="+mn-lt"/>
                <a:cs typeface="+mn-ea"/>
                <a:sym typeface="+mn-lt"/>
              </a:rPr>
              <a:t>重复</a:t>
            </a:r>
            <a:r>
              <a:rPr lang="en-US" sz="2200" dirty="0">
                <a:latin typeface="+mn-lt"/>
                <a:cs typeface="+mn-ea"/>
                <a:sym typeface="+mn-lt"/>
              </a:rPr>
              <a:t>N</a:t>
            </a:r>
            <a:r>
              <a:rPr lang="en-US" sz="2200" baseline="-25000" dirty="0">
                <a:latin typeface="+mn-lt"/>
                <a:cs typeface="+mn-ea"/>
                <a:sym typeface="+mn-lt"/>
              </a:rPr>
              <a:t>m</a:t>
            </a:r>
            <a:r>
              <a:rPr lang="ja-JP" altLang="en-US" sz="2200" dirty="0">
                <a:latin typeface="+mn-lt"/>
                <a:cs typeface="+mn-ea"/>
                <a:sym typeface="+mn-lt"/>
              </a:rPr>
              <a:t>次，表示根据文本的话题分布</a:t>
            </a:r>
            <a:r>
              <a:rPr lang="zh-CN" altLang="en-US" sz="2200" dirty="0">
                <a:latin typeface="+mn-lt"/>
                <a:cs typeface="+mn-ea"/>
                <a:sym typeface="+mn-lt"/>
              </a:rPr>
              <a:t>     </a:t>
            </a:r>
            <a:r>
              <a:rPr lang="ja-JP" altLang="en-US" sz="2200" dirty="0">
                <a:latin typeface="+mn-lt"/>
                <a:cs typeface="+mn-ea"/>
                <a:sym typeface="+mn-lt"/>
              </a:rPr>
              <a:t>生成</a:t>
            </a:r>
            <a:r>
              <a:rPr lang="zh-CN" altLang="en-US" sz="2200" dirty="0">
                <a:latin typeface="+mn-lt"/>
                <a:cs typeface="+mn-ea"/>
                <a:sym typeface="+mn-lt"/>
              </a:rPr>
              <a:t> </a:t>
            </a:r>
            <a:r>
              <a:rPr lang="en-US" sz="2200" dirty="0">
                <a:latin typeface="+mn-lt"/>
                <a:cs typeface="+mn-ea"/>
                <a:sym typeface="+mn-lt"/>
              </a:rPr>
              <a:t>N</a:t>
            </a:r>
            <a:r>
              <a:rPr lang="en-US" sz="2200" baseline="-25000" dirty="0">
                <a:latin typeface="+mn-lt"/>
                <a:cs typeface="+mn-ea"/>
                <a:sym typeface="+mn-lt"/>
              </a:rPr>
              <a:t>m</a:t>
            </a:r>
            <a:r>
              <a:rPr lang="ja-JP" altLang="en-US" sz="2200" dirty="0">
                <a:latin typeface="+mn-lt"/>
                <a:cs typeface="+mn-ea"/>
                <a:sym typeface="+mn-lt"/>
              </a:rPr>
              <a:t>个话题</a:t>
            </a:r>
            <a:r>
              <a:rPr lang="zh-CN" altLang="en-US" sz="2200" dirty="0">
                <a:latin typeface="+mn-lt"/>
                <a:cs typeface="+mn-ea"/>
                <a:sym typeface="+mn-lt"/>
              </a:rPr>
              <a:t> </a:t>
            </a:r>
            <a:r>
              <a:rPr lang="en-US" altLang="ja-JP" sz="2200" dirty="0" err="1">
                <a:latin typeface="+mn-lt"/>
                <a:cs typeface="+mn-ea"/>
                <a:sym typeface="+mn-lt"/>
              </a:rPr>
              <a:t>z</a:t>
            </a:r>
            <a:r>
              <a:rPr lang="en-US" sz="2200" baseline="-25000" dirty="0" err="1">
                <a:latin typeface="+mn-lt"/>
                <a:cs typeface="+mn-ea"/>
                <a:sym typeface="+mn-lt"/>
              </a:rPr>
              <a:t>mn</a:t>
            </a:r>
            <a:r>
              <a:rPr lang="en-US" sz="2200" baseline="-25000" dirty="0">
                <a:latin typeface="+mn-lt"/>
                <a:cs typeface="+mn-ea"/>
                <a:sym typeface="+mn-lt"/>
              </a:rPr>
              <a:t> </a:t>
            </a:r>
          </a:p>
          <a:p>
            <a:r>
              <a:rPr lang="ja-JP" altLang="en-US" sz="2200" dirty="0">
                <a:latin typeface="+mn-lt"/>
                <a:cs typeface="+mn-ea"/>
                <a:sym typeface="+mn-lt"/>
              </a:rPr>
              <a:t>结点</a:t>
            </a:r>
            <a:r>
              <a:rPr lang="zh-CN" altLang="en-US" sz="2200" dirty="0">
                <a:latin typeface="+mn-lt"/>
                <a:cs typeface="+mn-ea"/>
                <a:sym typeface="+mn-lt"/>
              </a:rPr>
              <a:t> </a:t>
            </a:r>
            <a:r>
              <a:rPr lang="en-US" altLang="ja-JP" sz="2200" dirty="0" err="1">
                <a:latin typeface="+mn-lt"/>
                <a:cs typeface="+mn-ea"/>
                <a:sym typeface="+mn-lt"/>
              </a:rPr>
              <a:t>z</a:t>
            </a:r>
            <a:r>
              <a:rPr lang="en-US" sz="2200" baseline="-25000" dirty="0" err="1">
                <a:latin typeface="+mn-lt"/>
                <a:cs typeface="+mn-ea"/>
                <a:sym typeface="+mn-lt"/>
              </a:rPr>
              <a:t>mn</a:t>
            </a:r>
            <a:r>
              <a:rPr lang="zh-CN" altLang="en-US" sz="2200" dirty="0">
                <a:latin typeface="+mn-lt"/>
                <a:cs typeface="+mn-ea"/>
                <a:sym typeface="+mn-lt"/>
              </a:rPr>
              <a:t> </a:t>
            </a:r>
            <a:r>
              <a:rPr lang="ja-JP" altLang="en-US" sz="2200" dirty="0">
                <a:latin typeface="+mn-lt"/>
                <a:cs typeface="+mn-ea"/>
                <a:sym typeface="+mn-lt"/>
              </a:rPr>
              <a:t>指向结点</a:t>
            </a:r>
            <a:r>
              <a:rPr lang="en-US" sz="2200" dirty="0" err="1">
                <a:latin typeface="+mn-lt"/>
                <a:cs typeface="+mn-ea"/>
                <a:sym typeface="+mn-lt"/>
              </a:rPr>
              <a:t>w</a:t>
            </a:r>
            <a:r>
              <a:rPr lang="en-US" sz="2200" baseline="-25000" dirty="0" err="1">
                <a:latin typeface="+mn-lt"/>
                <a:cs typeface="+mn-ea"/>
                <a:sym typeface="+mn-lt"/>
              </a:rPr>
              <a:t>mn</a:t>
            </a:r>
            <a:r>
              <a:rPr lang="en-US" sz="2200" dirty="0">
                <a:latin typeface="+mn-lt"/>
                <a:cs typeface="+mn-ea"/>
                <a:sym typeface="+mn-lt"/>
              </a:rPr>
              <a:t>，</a:t>
            </a:r>
            <a:r>
              <a:rPr lang="ja-JP" altLang="en-US" sz="2200" dirty="0">
                <a:latin typeface="+mn-lt"/>
                <a:cs typeface="+mn-ea"/>
                <a:sym typeface="+mn-lt"/>
              </a:rPr>
              <a:t>同时</a:t>
            </a:r>
            <a:r>
              <a:rPr lang="en-US" sz="2200" dirty="0">
                <a:latin typeface="+mn-lt"/>
                <a:cs typeface="+mn-ea"/>
                <a:sym typeface="+mn-lt"/>
              </a:rPr>
              <a:t>K</a:t>
            </a:r>
            <a:r>
              <a:rPr lang="ja-JP" altLang="en-US" sz="2200" dirty="0">
                <a:latin typeface="+mn-lt"/>
                <a:cs typeface="+mn-ea"/>
                <a:sym typeface="+mn-lt"/>
              </a:rPr>
              <a:t>个结点</a:t>
            </a:r>
            <a:r>
              <a:rPr lang="zh-CN" altLang="en-US" sz="2200" dirty="0">
                <a:latin typeface="+mn-lt"/>
                <a:cs typeface="+mn-ea"/>
                <a:sym typeface="+mn-lt"/>
              </a:rPr>
              <a:t>     </a:t>
            </a:r>
            <a:r>
              <a:rPr lang="ja-JP" altLang="en-US" sz="2200" dirty="0">
                <a:latin typeface="+mn-lt"/>
                <a:cs typeface="+mn-ea"/>
                <a:sym typeface="+mn-lt"/>
              </a:rPr>
              <a:t>也指向结点</a:t>
            </a:r>
            <a:r>
              <a:rPr lang="zh-CN" altLang="en-US" sz="2200" dirty="0">
                <a:latin typeface="+mn-lt"/>
                <a:cs typeface="+mn-ea"/>
                <a:sym typeface="+mn-lt"/>
              </a:rPr>
              <a:t> </a:t>
            </a:r>
            <a:r>
              <a:rPr lang="en-US" sz="2200" dirty="0" err="1">
                <a:latin typeface="+mn-lt"/>
                <a:cs typeface="+mn-ea"/>
                <a:sym typeface="+mn-lt"/>
              </a:rPr>
              <a:t>w</a:t>
            </a:r>
            <a:r>
              <a:rPr lang="en-US" sz="2200" baseline="-25000" dirty="0" err="1">
                <a:latin typeface="+mn-lt"/>
                <a:cs typeface="+mn-ea"/>
                <a:sym typeface="+mn-lt"/>
              </a:rPr>
              <a:t>mn</a:t>
            </a:r>
            <a:r>
              <a:rPr lang="zh-CN" altLang="en-US" sz="2200" dirty="0">
                <a:latin typeface="+mn-lt"/>
                <a:cs typeface="+mn-ea"/>
                <a:sym typeface="+mn-lt"/>
              </a:rPr>
              <a:t>，</a:t>
            </a:r>
            <a:r>
              <a:rPr lang="ja-JP" altLang="en-US" sz="2200" dirty="0">
                <a:latin typeface="+mn-lt"/>
                <a:cs typeface="+mn-ea"/>
                <a:sym typeface="+mn-lt"/>
              </a:rPr>
              <a:t>表示根据话题</a:t>
            </a:r>
            <a:r>
              <a:rPr lang="zh-CN" altLang="en-US" sz="2200" dirty="0">
                <a:latin typeface="+mn-lt"/>
                <a:cs typeface="+mn-ea"/>
                <a:sym typeface="+mn-lt"/>
              </a:rPr>
              <a:t> </a:t>
            </a:r>
            <a:r>
              <a:rPr lang="en-US" altLang="ja-JP" sz="2200" dirty="0" err="1">
                <a:latin typeface="+mn-lt"/>
                <a:cs typeface="+mn-ea"/>
                <a:sym typeface="+mn-lt"/>
              </a:rPr>
              <a:t>z</a:t>
            </a:r>
            <a:r>
              <a:rPr lang="en-US" sz="2200" baseline="-25000" dirty="0" err="1">
                <a:latin typeface="+mn-lt"/>
                <a:cs typeface="+mn-ea"/>
                <a:sym typeface="+mn-lt"/>
              </a:rPr>
              <a:t>mn</a:t>
            </a:r>
            <a:r>
              <a:rPr lang="en-US" sz="2200" baseline="-25000" dirty="0">
                <a:latin typeface="+mn-lt"/>
                <a:cs typeface="+mn-ea"/>
                <a:sym typeface="+mn-lt"/>
              </a:rPr>
              <a:t> </a:t>
            </a:r>
            <a:r>
              <a:rPr lang="zh-CN" altLang="en-US" sz="2200" dirty="0">
                <a:latin typeface="+mn-lt"/>
                <a:cs typeface="+mn-ea"/>
                <a:sym typeface="+mn-lt"/>
              </a:rPr>
              <a:t> </a:t>
            </a:r>
            <a:r>
              <a:rPr lang="ja-JP" altLang="en-US" sz="2200" dirty="0">
                <a:latin typeface="+mn-lt"/>
                <a:cs typeface="+mn-ea"/>
                <a:sym typeface="+mn-lt"/>
              </a:rPr>
              <a:t>以及</a:t>
            </a:r>
            <a:r>
              <a:rPr lang="en-US" sz="2200" dirty="0">
                <a:latin typeface="+mn-lt"/>
                <a:cs typeface="+mn-ea"/>
                <a:sym typeface="+mn-lt"/>
              </a:rPr>
              <a:t>K</a:t>
            </a:r>
            <a:r>
              <a:rPr lang="ja-JP" altLang="en-US" sz="2200" dirty="0">
                <a:latin typeface="+mn-lt"/>
                <a:cs typeface="+mn-ea"/>
                <a:sym typeface="+mn-lt"/>
              </a:rPr>
              <a:t>个话题的单词分布</a:t>
            </a:r>
            <a:r>
              <a:rPr lang="zh-CN" altLang="en-US" sz="2200" dirty="0">
                <a:latin typeface="+mn-lt"/>
                <a:cs typeface="+mn-ea"/>
                <a:sym typeface="+mn-lt"/>
              </a:rPr>
              <a:t>     </a:t>
            </a:r>
            <a:r>
              <a:rPr lang="ja-JP" altLang="en-US" sz="2200" dirty="0">
                <a:latin typeface="+mn-lt"/>
                <a:cs typeface="+mn-ea"/>
                <a:sym typeface="+mn-lt"/>
              </a:rPr>
              <a:t>生成单词</a:t>
            </a:r>
            <a:r>
              <a:rPr lang="zh-CN" altLang="en-US" sz="2200" dirty="0">
                <a:latin typeface="+mn-lt"/>
                <a:cs typeface="+mn-ea"/>
                <a:sym typeface="+mn-lt"/>
              </a:rPr>
              <a:t> </a:t>
            </a:r>
            <a:r>
              <a:rPr lang="en-US" sz="2200" dirty="0" err="1">
                <a:latin typeface="+mn-lt"/>
                <a:cs typeface="+mn-ea"/>
                <a:sym typeface="+mn-lt"/>
              </a:rPr>
              <a:t>w</a:t>
            </a:r>
            <a:r>
              <a:rPr lang="en-US" sz="2200" baseline="-25000" dirty="0" err="1">
                <a:latin typeface="+mn-lt"/>
                <a:cs typeface="+mn-ea"/>
                <a:sym typeface="+mn-lt"/>
              </a:rPr>
              <a:t>mn</a:t>
            </a:r>
            <a:r>
              <a:rPr lang="zh-CN" altLang="en-US" sz="2200" dirty="0">
                <a:latin typeface="+mn-lt"/>
                <a:cs typeface="+mn-ea"/>
                <a:sym typeface="+mn-lt"/>
              </a:rPr>
              <a:t> </a:t>
            </a:r>
            <a:r>
              <a:rPr lang="en-US" sz="2200" dirty="0">
                <a:latin typeface="+mn-lt"/>
                <a:cs typeface="+mn-ea"/>
                <a:sym typeface="+mn-lt"/>
              </a:rPr>
              <a:t>。 </a:t>
            </a:r>
          </a:p>
          <a:p>
            <a:endParaRPr lang="en-US" sz="2200" dirty="0">
              <a:latin typeface="+mn-lt"/>
              <a:cs typeface="+mn-ea"/>
              <a:sym typeface="+mn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589" y="536713"/>
            <a:ext cx="4358686" cy="230986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3428" y="2019482"/>
            <a:ext cx="342900" cy="3175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3428" y="1619558"/>
            <a:ext cx="317500" cy="228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9376" y="2924428"/>
            <a:ext cx="317500" cy="228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98188" y="2944114"/>
            <a:ext cx="317500" cy="2286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9436" y="3270250"/>
            <a:ext cx="342900" cy="3175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90275" y="3270250"/>
            <a:ext cx="342900" cy="3175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3428" y="3732822"/>
            <a:ext cx="342900" cy="3175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7943" y="3697172"/>
            <a:ext cx="342900" cy="3175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50317" y="4209072"/>
            <a:ext cx="317500" cy="2286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29724" y="4547053"/>
            <a:ext cx="317500" cy="2286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2381" y="1858617"/>
            <a:ext cx="8179619" cy="4999384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C0CC682-C73D-498B-B56C-C23144C896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0588" y="598871"/>
            <a:ext cx="5192560" cy="2830129"/>
          </a:xfrm>
        </p:spPr>
        <p:txBody>
          <a:bodyPr>
            <a:normAutofit/>
          </a:bodyPr>
          <a:lstStyle/>
          <a:p>
            <a:pPr>
              <a:lnSpc>
                <a:spcPts val="3200"/>
              </a:lnSpc>
            </a:pPr>
            <a:r>
              <a:rPr lang="ja-JP" altLang="en-US" sz="2400" dirty="0">
                <a:latin typeface="+mn-lt"/>
                <a:cs typeface="+mn-ea"/>
                <a:sym typeface="+mn-lt"/>
              </a:rPr>
              <a:t>板块表示的优点是简洁，板块表示展开之后，成为普通的有向图表</a:t>
            </a:r>
            <a:r>
              <a:rPr lang="zh-CN" altLang="en-US" sz="2400" dirty="0">
                <a:latin typeface="+mn-lt"/>
                <a:cs typeface="+mn-ea"/>
                <a:sym typeface="+mn-lt"/>
              </a:rPr>
              <a:t>示</a:t>
            </a:r>
            <a:endParaRPr lang="en-US" altLang="ja-JP" sz="2400" dirty="0">
              <a:latin typeface="+mn-lt"/>
              <a:cs typeface="+mn-ea"/>
              <a:sym typeface="+mn-lt"/>
            </a:endParaRPr>
          </a:p>
          <a:p>
            <a:pPr>
              <a:lnSpc>
                <a:spcPts val="3200"/>
              </a:lnSpc>
            </a:pPr>
            <a:r>
              <a:rPr lang="ja-JP" altLang="en-US" sz="2400" dirty="0">
                <a:cs typeface="+mn-ea"/>
                <a:sym typeface="+mn-lt"/>
              </a:rPr>
              <a:t>有向图中结点表示随机变量，有向边表示概率依存关系。可以看出</a:t>
            </a:r>
            <a:r>
              <a:rPr lang="en-US" altLang="zh-CN" sz="2400" dirty="0">
                <a:cs typeface="+mn-ea"/>
                <a:sym typeface="+mn-lt"/>
              </a:rPr>
              <a:t>LDA</a:t>
            </a:r>
            <a:r>
              <a:rPr lang="ja-JP" altLang="en-US" sz="2400" dirty="0">
                <a:cs typeface="+mn-ea"/>
                <a:sym typeface="+mn-lt"/>
              </a:rPr>
              <a:t>是相同随机变量被重复多次使用的概率图模型</a:t>
            </a:r>
            <a:endParaRPr lang="en-US" altLang="ja-JP" sz="2400" dirty="0">
              <a:latin typeface="+mn-lt"/>
              <a:cs typeface="+mn-ea"/>
              <a:sym typeface="+mn-lt"/>
            </a:endParaRPr>
          </a:p>
          <a:p>
            <a:pPr marL="0" indent="0">
              <a:buNone/>
            </a:pPr>
            <a:endParaRPr lang="en-US" altLang="ja-JP" sz="2400" dirty="0">
              <a:latin typeface="+mn-lt"/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8677" y="351583"/>
            <a:ext cx="10515600" cy="643683"/>
          </a:xfrm>
        </p:spPr>
        <p:txBody>
          <a:bodyPr>
            <a:normAutofit/>
          </a:bodyPr>
          <a:lstStyle/>
          <a:p>
            <a:r>
              <a:rPr lang="en-US" altLang="ja-JP" sz="3200" dirty="0">
                <a:latin typeface="+mn-lt"/>
                <a:ea typeface="+mn-ea"/>
                <a:cs typeface="+mn-ea"/>
                <a:sym typeface="+mn-lt"/>
              </a:rPr>
              <a:t>4. </a:t>
            </a:r>
            <a:r>
              <a:rPr lang="ja-JP" altLang="en-US" sz="3200" dirty="0">
                <a:latin typeface="+mn-lt"/>
                <a:ea typeface="+mn-ea"/>
                <a:cs typeface="+mn-ea"/>
                <a:sym typeface="+mn-lt"/>
              </a:rPr>
              <a:t>概率公式</a:t>
            </a:r>
            <a:endParaRPr lang="en-US" sz="3200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029" y="1069910"/>
            <a:ext cx="10515600" cy="5704113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>
                <a:latin typeface="+mn-lt"/>
                <a:cs typeface="+mn-ea"/>
                <a:sym typeface="+mn-lt"/>
              </a:rPr>
              <a:t>LDA</a:t>
            </a:r>
            <a:r>
              <a:rPr lang="ja-JP" altLang="en-US" sz="2400" dirty="0">
                <a:latin typeface="+mn-lt"/>
                <a:cs typeface="+mn-ea"/>
                <a:sym typeface="+mn-lt"/>
              </a:rPr>
              <a:t>模型整体是由观测变量和隐变量组成的联合概率分布，可以表为</a:t>
            </a:r>
            <a:endParaRPr lang="en-GB" altLang="ja-JP" sz="2400" dirty="0">
              <a:latin typeface="+mn-lt"/>
              <a:cs typeface="+mn-ea"/>
              <a:sym typeface="+mn-lt"/>
            </a:endParaRPr>
          </a:p>
          <a:p>
            <a:endParaRPr lang="en-GB" altLang="ja-JP" dirty="0">
              <a:latin typeface="+mn-lt"/>
              <a:cs typeface="+mn-ea"/>
              <a:sym typeface="+mn-lt"/>
            </a:endParaRPr>
          </a:p>
          <a:p>
            <a:endParaRPr lang="en-GB" altLang="ja-JP" dirty="0">
              <a:latin typeface="+mn-lt"/>
              <a:cs typeface="+mn-ea"/>
              <a:sym typeface="+mn-lt"/>
            </a:endParaRPr>
          </a:p>
          <a:p>
            <a:r>
              <a:rPr lang="ja-JP" altLang="en-US" sz="2400" dirty="0">
                <a:latin typeface="+mn-lt"/>
                <a:cs typeface="+mn-ea"/>
                <a:sym typeface="+mn-lt"/>
              </a:rPr>
              <a:t>观测变量</a:t>
            </a:r>
            <a:r>
              <a:rPr lang="zh-CN" altLang="en-US" sz="2400" dirty="0">
                <a:latin typeface="+mn-lt"/>
                <a:cs typeface="+mn-ea"/>
                <a:sym typeface="+mn-lt"/>
              </a:rPr>
              <a:t> </a:t>
            </a:r>
            <a:r>
              <a:rPr lang="en-GB" altLang="ja-JP" sz="2400" dirty="0">
                <a:latin typeface="+mn-lt"/>
                <a:cs typeface="+mn-ea"/>
                <a:sym typeface="+mn-lt"/>
              </a:rPr>
              <a:t>w</a:t>
            </a:r>
            <a:r>
              <a:rPr lang="zh-CN" altLang="en-US" sz="2400" dirty="0">
                <a:latin typeface="+mn-lt"/>
                <a:cs typeface="+mn-ea"/>
                <a:sym typeface="+mn-lt"/>
              </a:rPr>
              <a:t> </a:t>
            </a:r>
            <a:r>
              <a:rPr lang="ja-JP" altLang="en-US" sz="2400" dirty="0">
                <a:latin typeface="+mn-lt"/>
                <a:cs typeface="+mn-ea"/>
                <a:sym typeface="+mn-lt"/>
              </a:rPr>
              <a:t>表示所有文本中的单词序列</a:t>
            </a:r>
            <a:endParaRPr lang="en-GB" altLang="ja-JP" sz="2400" dirty="0">
              <a:latin typeface="+mn-lt"/>
              <a:cs typeface="+mn-ea"/>
              <a:sym typeface="+mn-lt"/>
            </a:endParaRPr>
          </a:p>
          <a:p>
            <a:r>
              <a:rPr lang="ja-JP" altLang="en-US" sz="2400" dirty="0">
                <a:latin typeface="+mn-lt"/>
                <a:cs typeface="+mn-ea"/>
                <a:sym typeface="+mn-lt"/>
              </a:rPr>
              <a:t>隐变量</a:t>
            </a:r>
            <a:r>
              <a:rPr lang="zh-CN" altLang="en-US" sz="2400" dirty="0">
                <a:latin typeface="+mn-lt"/>
                <a:cs typeface="+mn-ea"/>
                <a:sym typeface="+mn-lt"/>
              </a:rPr>
              <a:t> </a:t>
            </a:r>
            <a:r>
              <a:rPr lang="en-GB" altLang="ja-JP" sz="2400" dirty="0">
                <a:latin typeface="+mn-lt"/>
                <a:cs typeface="+mn-ea"/>
                <a:sym typeface="+mn-lt"/>
              </a:rPr>
              <a:t>z</a:t>
            </a:r>
            <a:r>
              <a:rPr lang="zh-CN" altLang="en-US" sz="2400" dirty="0">
                <a:latin typeface="+mn-lt"/>
                <a:cs typeface="+mn-ea"/>
                <a:sym typeface="+mn-lt"/>
              </a:rPr>
              <a:t> </a:t>
            </a:r>
            <a:r>
              <a:rPr lang="ja-JP" altLang="en-US" sz="2400" dirty="0">
                <a:latin typeface="+mn-lt"/>
                <a:cs typeface="+mn-ea"/>
                <a:sym typeface="+mn-lt"/>
              </a:rPr>
              <a:t>表示所有文本中的话题序列</a:t>
            </a:r>
            <a:endParaRPr lang="en-GB" altLang="ja-JP" sz="2400" dirty="0">
              <a:latin typeface="+mn-lt"/>
              <a:cs typeface="+mn-ea"/>
              <a:sym typeface="+mn-lt"/>
            </a:endParaRPr>
          </a:p>
          <a:p>
            <a:r>
              <a:rPr lang="ja-JP" altLang="en-US" sz="2400" dirty="0">
                <a:latin typeface="+mn-lt"/>
                <a:cs typeface="+mn-ea"/>
                <a:sym typeface="+mn-lt"/>
              </a:rPr>
              <a:t>隐变量</a:t>
            </a:r>
            <a:r>
              <a:rPr lang="zh-CN" altLang="en-US" sz="2400" dirty="0">
                <a:latin typeface="+mn-lt"/>
                <a:cs typeface="+mn-ea"/>
                <a:sym typeface="+mn-lt"/>
              </a:rPr>
              <a:t>    </a:t>
            </a:r>
            <a:r>
              <a:rPr lang="ja-JP" altLang="en-US" sz="2400" dirty="0">
                <a:latin typeface="+mn-lt"/>
                <a:cs typeface="+mn-ea"/>
                <a:sym typeface="+mn-lt"/>
              </a:rPr>
              <a:t>表示所有文本的话题分布的参数</a:t>
            </a:r>
            <a:endParaRPr lang="en-GB" altLang="ja-JP" sz="2400" dirty="0">
              <a:latin typeface="+mn-lt"/>
              <a:cs typeface="+mn-ea"/>
              <a:sym typeface="+mn-lt"/>
            </a:endParaRPr>
          </a:p>
          <a:p>
            <a:r>
              <a:rPr lang="ja-JP" altLang="en-US" sz="2400" dirty="0">
                <a:latin typeface="+mn-lt"/>
                <a:cs typeface="+mn-ea"/>
                <a:sym typeface="+mn-lt"/>
              </a:rPr>
              <a:t>隐变量</a:t>
            </a:r>
            <a:r>
              <a:rPr lang="zh-CN" altLang="en-US" sz="2400" dirty="0">
                <a:latin typeface="+mn-lt"/>
                <a:cs typeface="+mn-ea"/>
                <a:sym typeface="+mn-lt"/>
              </a:rPr>
              <a:t>    </a:t>
            </a:r>
            <a:r>
              <a:rPr lang="ja-JP" altLang="en-US" sz="2400" dirty="0">
                <a:latin typeface="+mn-lt"/>
                <a:cs typeface="+mn-ea"/>
                <a:sym typeface="+mn-lt"/>
              </a:rPr>
              <a:t>表示所有话题的单词分布的参数</a:t>
            </a:r>
            <a:endParaRPr lang="en-GB" altLang="ja-JP" sz="2400" dirty="0">
              <a:latin typeface="+mn-lt"/>
              <a:cs typeface="+mn-ea"/>
              <a:sym typeface="+mn-lt"/>
            </a:endParaRPr>
          </a:p>
          <a:p>
            <a:r>
              <a:rPr lang="el-GR" sz="2400" dirty="0">
                <a:latin typeface="+mn-lt"/>
                <a:cs typeface="+mn-ea"/>
                <a:sym typeface="+mn-lt"/>
              </a:rPr>
              <a:t>α</a:t>
            </a:r>
            <a:r>
              <a:rPr lang="el-GR" altLang="ja-JP" sz="2400" dirty="0">
                <a:latin typeface="+mn-lt"/>
                <a:cs typeface="+mn-ea"/>
                <a:sym typeface="+mn-lt"/>
              </a:rPr>
              <a:t> </a:t>
            </a:r>
            <a:r>
              <a:rPr lang="ja-JP" altLang="el-GR" sz="2400" dirty="0">
                <a:latin typeface="+mn-lt"/>
                <a:cs typeface="+mn-ea"/>
                <a:sym typeface="+mn-lt"/>
              </a:rPr>
              <a:t>和</a:t>
            </a:r>
            <a:r>
              <a:rPr lang="zh-CN" altLang="en-US" sz="2400" dirty="0">
                <a:latin typeface="+mn-lt"/>
                <a:cs typeface="+mn-ea"/>
                <a:sym typeface="+mn-lt"/>
              </a:rPr>
              <a:t> </a:t>
            </a:r>
            <a:r>
              <a:rPr lang="el-GR" altLang="ja-JP" sz="2400" dirty="0">
                <a:latin typeface="+mn-lt"/>
                <a:cs typeface="+mn-ea"/>
                <a:sym typeface="+mn-lt"/>
              </a:rPr>
              <a:t>β</a:t>
            </a:r>
            <a:r>
              <a:rPr lang="zh-CN" altLang="en-US" sz="2400" dirty="0">
                <a:latin typeface="+mn-lt"/>
                <a:cs typeface="+mn-ea"/>
                <a:sym typeface="+mn-lt"/>
              </a:rPr>
              <a:t> </a:t>
            </a:r>
            <a:r>
              <a:rPr lang="ja-JP" altLang="en-US" sz="2400" dirty="0">
                <a:latin typeface="+mn-lt"/>
                <a:cs typeface="+mn-ea"/>
                <a:sym typeface="+mn-lt"/>
              </a:rPr>
              <a:t>是超参数</a:t>
            </a:r>
            <a:endParaRPr lang="en-GB" altLang="ja-JP" sz="2400" dirty="0">
              <a:latin typeface="+mn-lt"/>
              <a:cs typeface="+mn-ea"/>
              <a:sym typeface="+mn-lt"/>
            </a:endParaRPr>
          </a:p>
          <a:p>
            <a:r>
              <a:rPr lang="zh-CN" altLang="en-US" dirty="0">
                <a:cs typeface="+mn-ea"/>
                <a:sym typeface="+mn-lt"/>
              </a:rPr>
              <a:t>         </a:t>
            </a:r>
            <a:r>
              <a:rPr lang="ja-JP" altLang="en-US" sz="2400" dirty="0">
                <a:cs typeface="+mn-ea"/>
                <a:sym typeface="+mn-lt"/>
              </a:rPr>
              <a:t>表示超参数</a:t>
            </a:r>
            <a:r>
              <a:rPr lang="zh-CN" altLang="en-US" sz="2400" dirty="0">
                <a:cs typeface="+mn-ea"/>
                <a:sym typeface="+mn-lt"/>
              </a:rPr>
              <a:t> </a:t>
            </a:r>
            <a:r>
              <a:rPr lang="el-GR" altLang="ja-JP" sz="2400" dirty="0">
                <a:cs typeface="+mn-ea"/>
                <a:sym typeface="+mn-lt"/>
              </a:rPr>
              <a:t>β</a:t>
            </a:r>
            <a:r>
              <a:rPr lang="zh-CN" altLang="en-US" sz="2400" dirty="0">
                <a:cs typeface="+mn-ea"/>
                <a:sym typeface="+mn-lt"/>
              </a:rPr>
              <a:t> </a:t>
            </a:r>
            <a:r>
              <a:rPr lang="ja-JP" altLang="en-US" sz="2400" dirty="0">
                <a:cs typeface="+mn-ea"/>
                <a:sym typeface="+mn-lt"/>
              </a:rPr>
              <a:t>给定条件下第 </a:t>
            </a:r>
            <a:r>
              <a:rPr lang="en-GB" altLang="ja-JP" sz="2400" dirty="0">
                <a:cs typeface="+mn-ea"/>
                <a:sym typeface="+mn-lt"/>
              </a:rPr>
              <a:t>k </a:t>
            </a:r>
            <a:r>
              <a:rPr lang="ja-JP" altLang="en-US" sz="2400" dirty="0">
                <a:cs typeface="+mn-ea"/>
                <a:sym typeface="+mn-lt"/>
              </a:rPr>
              <a:t>个话题的单词分布的参数</a:t>
            </a:r>
            <a:r>
              <a:rPr lang="zh-CN" altLang="en-US" sz="2400" dirty="0">
                <a:cs typeface="+mn-ea"/>
                <a:sym typeface="+mn-lt"/>
              </a:rPr>
              <a:t>     </a:t>
            </a:r>
            <a:r>
              <a:rPr lang="ja-JP" altLang="en-US" sz="2400" dirty="0">
                <a:cs typeface="+mn-ea"/>
                <a:sym typeface="+mn-lt"/>
              </a:rPr>
              <a:t>的生成概率</a:t>
            </a:r>
            <a:endParaRPr lang="en-GB" altLang="ja-JP" sz="2400" dirty="0">
              <a:cs typeface="+mn-ea"/>
              <a:sym typeface="+mn-lt"/>
            </a:endParaRPr>
          </a:p>
          <a:p>
            <a:r>
              <a:rPr lang="zh-CN" altLang="en-US" sz="2400" dirty="0">
                <a:cs typeface="+mn-ea"/>
                <a:sym typeface="+mn-lt"/>
              </a:rPr>
              <a:t>            </a:t>
            </a:r>
            <a:r>
              <a:rPr lang="ja-JP" altLang="en-US" sz="2400" dirty="0">
                <a:cs typeface="+mn-ea"/>
                <a:sym typeface="+mn-lt"/>
              </a:rPr>
              <a:t>表示超参数</a:t>
            </a:r>
            <a:r>
              <a:rPr lang="zh-CN" altLang="en-US" sz="2400" dirty="0">
                <a:cs typeface="+mn-ea"/>
                <a:sym typeface="+mn-lt"/>
              </a:rPr>
              <a:t> </a:t>
            </a:r>
            <a:r>
              <a:rPr lang="el-GR" altLang="zh-CN" sz="2400" dirty="0">
                <a:cs typeface="+mn-ea"/>
                <a:sym typeface="+mn-lt"/>
              </a:rPr>
              <a:t>α</a:t>
            </a:r>
            <a:r>
              <a:rPr lang="zh-CN" altLang="en-US" sz="2400" dirty="0">
                <a:cs typeface="+mn-ea"/>
                <a:sym typeface="+mn-lt"/>
              </a:rPr>
              <a:t> </a:t>
            </a:r>
            <a:r>
              <a:rPr lang="ja-JP" altLang="en-US" sz="2400" dirty="0">
                <a:cs typeface="+mn-ea"/>
                <a:sym typeface="+mn-lt"/>
              </a:rPr>
              <a:t>给定条件下第 </a:t>
            </a:r>
            <a:r>
              <a:rPr lang="en-GB" altLang="ja-JP" sz="2400" dirty="0">
                <a:cs typeface="+mn-ea"/>
                <a:sym typeface="+mn-lt"/>
              </a:rPr>
              <a:t>m </a:t>
            </a:r>
            <a:r>
              <a:rPr lang="ja-JP" altLang="en-US" sz="2400" dirty="0">
                <a:cs typeface="+mn-ea"/>
                <a:sym typeface="+mn-lt"/>
              </a:rPr>
              <a:t>个文本的话题分布的参数</a:t>
            </a:r>
            <a:r>
              <a:rPr lang="zh-CN" altLang="en-US" sz="2400" dirty="0">
                <a:cs typeface="+mn-ea"/>
                <a:sym typeface="+mn-lt"/>
              </a:rPr>
              <a:t>     </a:t>
            </a:r>
            <a:r>
              <a:rPr lang="ja-JP" altLang="en-US" sz="2400" dirty="0">
                <a:cs typeface="+mn-ea"/>
                <a:sym typeface="+mn-lt"/>
              </a:rPr>
              <a:t>的生成概率，</a:t>
            </a:r>
            <a:endParaRPr lang="en-GB" altLang="ja-JP" sz="2400" dirty="0">
              <a:cs typeface="+mn-ea"/>
              <a:sym typeface="+mn-lt"/>
            </a:endParaRPr>
          </a:p>
          <a:p>
            <a:r>
              <a:rPr lang="zh-CN" altLang="en-US" sz="2400" dirty="0">
                <a:cs typeface="+mn-ea"/>
                <a:sym typeface="+mn-lt"/>
              </a:rPr>
              <a:t>               </a:t>
            </a:r>
            <a:r>
              <a:rPr lang="ja-JP" altLang="en-US" sz="2400" dirty="0">
                <a:cs typeface="+mn-ea"/>
                <a:sym typeface="+mn-lt"/>
              </a:rPr>
              <a:t>表示第</a:t>
            </a:r>
            <a:r>
              <a:rPr lang="en-US" altLang="ja-JP" sz="2400" dirty="0">
                <a:cs typeface="+mn-ea"/>
                <a:sym typeface="+mn-lt"/>
              </a:rPr>
              <a:t>m</a:t>
            </a:r>
            <a:r>
              <a:rPr lang="ja-JP" altLang="en-US" sz="2400" dirty="0">
                <a:cs typeface="+mn-ea"/>
                <a:sym typeface="+mn-lt"/>
              </a:rPr>
              <a:t>个文本的话题分布</a:t>
            </a:r>
            <a:r>
              <a:rPr lang="zh-CN" altLang="en-US" sz="2400" dirty="0">
                <a:cs typeface="+mn-ea"/>
                <a:sym typeface="+mn-lt"/>
              </a:rPr>
              <a:t>     </a:t>
            </a:r>
            <a:r>
              <a:rPr lang="ja-JP" altLang="en-US" sz="2400" dirty="0">
                <a:cs typeface="+mn-ea"/>
                <a:sym typeface="+mn-lt"/>
              </a:rPr>
              <a:t>给定条件下文本的第 </a:t>
            </a:r>
            <a:r>
              <a:rPr lang="en-GB" altLang="ja-JP" sz="2400" dirty="0">
                <a:cs typeface="+mn-ea"/>
                <a:sym typeface="+mn-lt"/>
              </a:rPr>
              <a:t>n </a:t>
            </a:r>
            <a:r>
              <a:rPr lang="ja-JP" altLang="en-US" sz="2400" dirty="0">
                <a:cs typeface="+mn-ea"/>
                <a:sym typeface="+mn-lt"/>
              </a:rPr>
              <a:t>个位置的话题</a:t>
            </a:r>
            <a:r>
              <a:rPr lang="zh-CN" altLang="en-US" sz="2400" dirty="0">
                <a:cs typeface="+mn-ea"/>
                <a:sym typeface="+mn-lt"/>
              </a:rPr>
              <a:t> </a:t>
            </a:r>
            <a:r>
              <a:rPr lang="en-GB" altLang="ja-JP" sz="2400" dirty="0" err="1">
                <a:cs typeface="+mn-ea"/>
                <a:sym typeface="+mn-lt"/>
              </a:rPr>
              <a:t>z</a:t>
            </a:r>
            <a:r>
              <a:rPr lang="en-GB" altLang="ja-JP" sz="2400" baseline="-25000" dirty="0" err="1">
                <a:cs typeface="+mn-ea"/>
                <a:sym typeface="+mn-lt"/>
              </a:rPr>
              <a:t>mn</a:t>
            </a:r>
            <a:r>
              <a:rPr lang="zh-CN" altLang="en-US" sz="2400" dirty="0">
                <a:cs typeface="+mn-ea"/>
                <a:sym typeface="+mn-lt"/>
              </a:rPr>
              <a:t> </a:t>
            </a:r>
            <a:r>
              <a:rPr lang="ja-JP" altLang="en-US" sz="2400" dirty="0">
                <a:cs typeface="+mn-ea"/>
                <a:sym typeface="+mn-lt"/>
              </a:rPr>
              <a:t>的生成概率</a:t>
            </a:r>
            <a:endParaRPr lang="en-GB" altLang="ja-JP" sz="2400" dirty="0">
              <a:cs typeface="+mn-ea"/>
              <a:sym typeface="+mn-lt"/>
            </a:endParaRPr>
          </a:p>
          <a:p>
            <a:r>
              <a:rPr lang="zh-CN" altLang="en-US" sz="2400" dirty="0">
                <a:cs typeface="+mn-ea"/>
                <a:sym typeface="+mn-lt"/>
              </a:rPr>
              <a:t>                    </a:t>
            </a:r>
            <a:r>
              <a:rPr lang="ja-JP" altLang="en-US" sz="2400" dirty="0">
                <a:cs typeface="+mn-ea"/>
                <a:sym typeface="+mn-lt"/>
              </a:rPr>
              <a:t>表示在第 </a:t>
            </a:r>
            <a:r>
              <a:rPr lang="en-GB" altLang="ja-JP" sz="2400" dirty="0">
                <a:cs typeface="+mn-ea"/>
                <a:sym typeface="+mn-lt"/>
              </a:rPr>
              <a:t>m </a:t>
            </a:r>
            <a:r>
              <a:rPr lang="ja-JP" altLang="en-US" sz="2400" dirty="0">
                <a:cs typeface="+mn-ea"/>
                <a:sym typeface="+mn-lt"/>
              </a:rPr>
              <a:t>个文本的第 </a:t>
            </a:r>
            <a:r>
              <a:rPr lang="en-GB" altLang="ja-JP" sz="2400" dirty="0">
                <a:cs typeface="+mn-ea"/>
                <a:sym typeface="+mn-lt"/>
              </a:rPr>
              <a:t>n </a:t>
            </a:r>
            <a:r>
              <a:rPr lang="ja-JP" altLang="en-US" sz="2400" dirty="0">
                <a:cs typeface="+mn-ea"/>
                <a:sym typeface="+mn-lt"/>
              </a:rPr>
              <a:t>个位置的话题</a:t>
            </a:r>
            <a:r>
              <a:rPr lang="zh-CN" altLang="en-US" sz="2400" dirty="0">
                <a:cs typeface="+mn-ea"/>
                <a:sym typeface="+mn-lt"/>
              </a:rPr>
              <a:t> </a:t>
            </a:r>
            <a:r>
              <a:rPr lang="en-GB" altLang="ja-JP" sz="2400" dirty="0" err="1">
                <a:cs typeface="+mn-ea"/>
                <a:sym typeface="+mn-lt"/>
              </a:rPr>
              <a:t>z</a:t>
            </a:r>
            <a:r>
              <a:rPr lang="en-GB" altLang="ja-JP" sz="2400" baseline="-25000" dirty="0" err="1">
                <a:cs typeface="+mn-ea"/>
                <a:sym typeface="+mn-lt"/>
              </a:rPr>
              <a:t>mn</a:t>
            </a:r>
            <a:r>
              <a:rPr lang="zh-CN" altLang="en-US" sz="2400" dirty="0">
                <a:cs typeface="+mn-ea"/>
                <a:sym typeface="+mn-lt"/>
              </a:rPr>
              <a:t> </a:t>
            </a:r>
            <a:r>
              <a:rPr lang="ja-JP" altLang="en-US" sz="2400" dirty="0">
                <a:cs typeface="+mn-ea"/>
                <a:sym typeface="+mn-lt"/>
              </a:rPr>
              <a:t>及所有话题的单词分布的参数</a:t>
            </a:r>
            <a:r>
              <a:rPr lang="zh-CN" altLang="en-US" sz="2400" dirty="0">
                <a:cs typeface="+mn-ea"/>
                <a:sym typeface="+mn-lt"/>
              </a:rPr>
              <a:t>   </a:t>
            </a:r>
            <a:r>
              <a:rPr lang="ja-JP" altLang="en-US" sz="2400" dirty="0">
                <a:cs typeface="+mn-ea"/>
                <a:sym typeface="+mn-lt"/>
              </a:rPr>
              <a:t>给定条件下第 </a:t>
            </a:r>
            <a:r>
              <a:rPr lang="en-GB" altLang="ja-JP" sz="2400" dirty="0">
                <a:cs typeface="+mn-ea"/>
                <a:sym typeface="+mn-lt"/>
              </a:rPr>
              <a:t>m </a:t>
            </a:r>
            <a:r>
              <a:rPr lang="ja-JP" altLang="en-US" sz="2400" dirty="0">
                <a:cs typeface="+mn-ea"/>
                <a:sym typeface="+mn-lt"/>
              </a:rPr>
              <a:t>个文本的第 </a:t>
            </a:r>
            <a:r>
              <a:rPr lang="en-GB" altLang="ja-JP" sz="2400" dirty="0">
                <a:cs typeface="+mn-ea"/>
                <a:sym typeface="+mn-lt"/>
              </a:rPr>
              <a:t>n </a:t>
            </a:r>
            <a:r>
              <a:rPr lang="ja-JP" altLang="en-US" sz="2400" dirty="0">
                <a:cs typeface="+mn-ea"/>
                <a:sym typeface="+mn-lt"/>
              </a:rPr>
              <a:t>个位置的单词</a:t>
            </a:r>
            <a:r>
              <a:rPr lang="zh-CN" altLang="en-US" sz="2400" dirty="0">
                <a:cs typeface="+mn-ea"/>
                <a:sym typeface="+mn-lt"/>
              </a:rPr>
              <a:t> </a:t>
            </a:r>
            <a:r>
              <a:rPr lang="en-US" altLang="zh-CN" sz="2400" dirty="0" err="1">
                <a:cs typeface="+mn-ea"/>
                <a:sym typeface="+mn-lt"/>
              </a:rPr>
              <a:t>w</a:t>
            </a:r>
            <a:r>
              <a:rPr lang="en-US" altLang="zh-CN" sz="2400" baseline="-25000" dirty="0" err="1">
                <a:cs typeface="+mn-ea"/>
                <a:sym typeface="+mn-lt"/>
              </a:rPr>
              <a:t>mn</a:t>
            </a:r>
            <a:r>
              <a:rPr lang="zh-CN" altLang="en-US" sz="2400" dirty="0">
                <a:cs typeface="+mn-ea"/>
                <a:sym typeface="+mn-lt"/>
              </a:rPr>
              <a:t> </a:t>
            </a:r>
            <a:r>
              <a:rPr lang="ja-JP" altLang="en-US" sz="2400" dirty="0">
                <a:cs typeface="+mn-ea"/>
                <a:sym typeface="+mn-lt"/>
              </a:rPr>
              <a:t>的生成概率</a:t>
            </a:r>
            <a:endParaRPr lang="en-GB" altLang="ja-JP" sz="2400" dirty="0">
              <a:latin typeface="+mn-lt"/>
              <a:cs typeface="+mn-ea"/>
              <a:sym typeface="+mn-lt"/>
            </a:endParaRPr>
          </a:p>
          <a:p>
            <a:endParaRPr lang="en-GB" altLang="ja-JP" dirty="0">
              <a:latin typeface="+mn-lt"/>
              <a:cs typeface="+mn-ea"/>
              <a:sym typeface="+mn-lt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1835161" y="1344897"/>
            <a:ext cx="7911369" cy="899607"/>
            <a:chOff x="2355850" y="2952433"/>
            <a:chExt cx="7499358" cy="88296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55850" y="3022600"/>
              <a:ext cx="7480300" cy="81280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893175" y="2952433"/>
              <a:ext cx="646693" cy="437539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098272" y="3017024"/>
              <a:ext cx="247650" cy="437539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607558" y="3142183"/>
              <a:ext cx="247650" cy="43753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9492139">
              <a:off x="9545218" y="3171331"/>
              <a:ext cx="114959" cy="210641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168693" y="3545851"/>
              <a:ext cx="247650" cy="144822"/>
            </a:xfrm>
            <a:prstGeom prst="rect">
              <a:avLst/>
            </a:prstGeom>
          </p:spPr>
        </p:pic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1310" y="3538197"/>
            <a:ext cx="203200" cy="2794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68610" y="3156279"/>
            <a:ext cx="215900" cy="241300"/>
          </a:xfrm>
          <a:prstGeom prst="rect">
            <a:avLst/>
          </a:prstGeom>
        </p:spPr>
      </p:pic>
      <p:pic>
        <p:nvPicPr>
          <p:cNvPr id="13" name="Picture 5">
            <a:extLst>
              <a:ext uri="{FF2B5EF4-FFF2-40B4-BE49-F238E27FC236}">
                <a16:creationId xmlns:a16="http://schemas.microsoft.com/office/drawing/2014/main" id="{A0A23F0E-3610-41DC-A295-4E9BA54CAA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5955" y="4354562"/>
            <a:ext cx="800100" cy="304800"/>
          </a:xfrm>
          <a:prstGeom prst="rect">
            <a:avLst/>
          </a:prstGeom>
        </p:spPr>
      </p:pic>
      <p:pic>
        <p:nvPicPr>
          <p:cNvPr id="14" name="Picture 6">
            <a:extLst>
              <a:ext uri="{FF2B5EF4-FFF2-40B4-BE49-F238E27FC236}">
                <a16:creationId xmlns:a16="http://schemas.microsoft.com/office/drawing/2014/main" id="{A5C18833-7A08-46FC-A69F-14AD44C85C3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73334" y="4412101"/>
            <a:ext cx="317500" cy="228600"/>
          </a:xfrm>
          <a:prstGeom prst="rect">
            <a:avLst/>
          </a:prstGeom>
        </p:spPr>
      </p:pic>
      <p:pic>
        <p:nvPicPr>
          <p:cNvPr id="15" name="Picture 7">
            <a:extLst>
              <a:ext uri="{FF2B5EF4-FFF2-40B4-BE49-F238E27FC236}">
                <a16:creationId xmlns:a16="http://schemas.microsoft.com/office/drawing/2014/main" id="{778C6731-8A95-4F18-A1BB-6882D075FE4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5955" y="4741165"/>
            <a:ext cx="850900" cy="368300"/>
          </a:xfrm>
          <a:prstGeom prst="rect">
            <a:avLst/>
          </a:prstGeom>
        </p:spPr>
      </p:pic>
      <p:pic>
        <p:nvPicPr>
          <p:cNvPr id="16" name="Picture 8">
            <a:extLst>
              <a:ext uri="{FF2B5EF4-FFF2-40B4-BE49-F238E27FC236}">
                <a16:creationId xmlns:a16="http://schemas.microsoft.com/office/drawing/2014/main" id="{95961356-2CEF-4173-8E69-E686E59AA84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73731" y="4741165"/>
            <a:ext cx="342900" cy="317500"/>
          </a:xfrm>
          <a:prstGeom prst="rect">
            <a:avLst/>
          </a:prstGeom>
        </p:spPr>
      </p:pic>
      <p:pic>
        <p:nvPicPr>
          <p:cNvPr id="17" name="Picture 10">
            <a:extLst>
              <a:ext uri="{FF2B5EF4-FFF2-40B4-BE49-F238E27FC236}">
                <a16:creationId xmlns:a16="http://schemas.microsoft.com/office/drawing/2014/main" id="{BF87E6A5-0415-4FBC-81CA-B2B77C27AB0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47946" y="5142982"/>
            <a:ext cx="342900" cy="317500"/>
          </a:xfrm>
          <a:prstGeom prst="rect">
            <a:avLst/>
          </a:prstGeom>
        </p:spPr>
      </p:pic>
      <p:pic>
        <p:nvPicPr>
          <p:cNvPr id="18" name="Picture 9">
            <a:extLst>
              <a:ext uri="{FF2B5EF4-FFF2-40B4-BE49-F238E27FC236}">
                <a16:creationId xmlns:a16="http://schemas.microsoft.com/office/drawing/2014/main" id="{8356A869-A7E4-4D4B-BE4B-E8C573F502E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34728" y="5085761"/>
            <a:ext cx="1181100" cy="368300"/>
          </a:xfrm>
          <a:prstGeom prst="rect">
            <a:avLst/>
          </a:prstGeom>
        </p:spPr>
      </p:pic>
      <p:pic>
        <p:nvPicPr>
          <p:cNvPr id="19" name="Picture 12">
            <a:extLst>
              <a:ext uri="{FF2B5EF4-FFF2-40B4-BE49-F238E27FC236}">
                <a16:creationId xmlns:a16="http://schemas.microsoft.com/office/drawing/2014/main" id="{95EB01BF-FBA4-404A-BF8A-9FEE027C5A5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4728" y="5798657"/>
            <a:ext cx="1524000" cy="304800"/>
          </a:xfrm>
          <a:prstGeom prst="rect">
            <a:avLst/>
          </a:prstGeom>
        </p:spPr>
      </p:pic>
      <p:pic>
        <p:nvPicPr>
          <p:cNvPr id="20" name="Picture 4">
            <a:extLst>
              <a:ext uri="{FF2B5EF4-FFF2-40B4-BE49-F238E27FC236}">
                <a16:creationId xmlns:a16="http://schemas.microsoft.com/office/drawing/2014/main" id="{524532D2-C918-4170-BD3C-3156951B92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0155" y="6158502"/>
            <a:ext cx="215900" cy="2413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2061" y="299310"/>
            <a:ext cx="10515600" cy="6368968"/>
          </a:xfrm>
        </p:spPr>
        <p:txBody>
          <a:bodyPr>
            <a:normAutofit/>
          </a:bodyPr>
          <a:lstStyle/>
          <a:p>
            <a:r>
              <a:rPr lang="ja-JP" altLang="en-US" sz="2200" dirty="0">
                <a:latin typeface="+mn-lt"/>
                <a:cs typeface="+mn-ea"/>
                <a:sym typeface="+mn-lt"/>
              </a:rPr>
              <a:t>第</a:t>
            </a:r>
            <a:r>
              <a:rPr lang="en-GB" altLang="ja-JP" sz="2200" dirty="0">
                <a:latin typeface="+mn-lt"/>
                <a:cs typeface="+mn-ea"/>
                <a:sym typeface="+mn-lt"/>
              </a:rPr>
              <a:t>m</a:t>
            </a:r>
            <a:r>
              <a:rPr lang="ja-JP" altLang="en-US" sz="2200" dirty="0">
                <a:latin typeface="+mn-lt"/>
                <a:cs typeface="+mn-ea"/>
                <a:sym typeface="+mn-lt"/>
              </a:rPr>
              <a:t>个文本的联合概率分布可以表为</a:t>
            </a:r>
            <a:endParaRPr lang="en-GB" altLang="ja-JP" sz="2200" dirty="0">
              <a:latin typeface="+mn-lt"/>
              <a:cs typeface="+mn-ea"/>
              <a:sym typeface="+mn-lt"/>
            </a:endParaRPr>
          </a:p>
          <a:p>
            <a:endParaRPr lang="en-GB" dirty="0">
              <a:latin typeface="+mn-lt"/>
              <a:cs typeface="+mn-ea"/>
              <a:sym typeface="+mn-lt"/>
            </a:endParaRPr>
          </a:p>
          <a:p>
            <a:pPr marL="0" indent="0">
              <a:buNone/>
            </a:pPr>
            <a:endParaRPr lang="en-GB" altLang="ja-JP" dirty="0">
              <a:latin typeface="+mn-lt"/>
              <a:cs typeface="+mn-ea"/>
              <a:sym typeface="+mn-lt"/>
            </a:endParaRPr>
          </a:p>
          <a:p>
            <a:r>
              <a:rPr lang="ja-JP" altLang="en-US" sz="2200" dirty="0">
                <a:latin typeface="+mn-lt"/>
                <a:cs typeface="+mn-ea"/>
                <a:sym typeface="+mn-lt"/>
              </a:rPr>
              <a:t>其中</a:t>
            </a:r>
            <a:r>
              <a:rPr lang="zh-CN" altLang="en-US" sz="2200" dirty="0">
                <a:latin typeface="+mn-lt"/>
                <a:cs typeface="+mn-ea"/>
                <a:sym typeface="+mn-lt"/>
              </a:rPr>
              <a:t> </a:t>
            </a:r>
            <a:r>
              <a:rPr lang="en-US" sz="2200" dirty="0" err="1">
                <a:latin typeface="+mn-lt"/>
                <a:cs typeface="+mn-ea"/>
                <a:sym typeface="+mn-lt"/>
              </a:rPr>
              <a:t>w</a:t>
            </a:r>
            <a:r>
              <a:rPr lang="en-US" sz="2200" baseline="-25000" dirty="0" err="1">
                <a:latin typeface="+mn-lt"/>
                <a:cs typeface="+mn-ea"/>
                <a:sym typeface="+mn-lt"/>
              </a:rPr>
              <a:t>m</a:t>
            </a:r>
            <a:r>
              <a:rPr lang="zh-CN" altLang="en-US" sz="2200" dirty="0">
                <a:latin typeface="+mn-lt"/>
                <a:cs typeface="+mn-ea"/>
                <a:sym typeface="+mn-lt"/>
              </a:rPr>
              <a:t> </a:t>
            </a:r>
            <a:r>
              <a:rPr lang="ja-JP" altLang="en-US" sz="2200" dirty="0">
                <a:latin typeface="+mn-lt"/>
                <a:cs typeface="+mn-ea"/>
                <a:sym typeface="+mn-lt"/>
              </a:rPr>
              <a:t>表示该文本中的单词序列，</a:t>
            </a:r>
            <a:r>
              <a:rPr lang="en-US" sz="2200" dirty="0" err="1">
                <a:latin typeface="+mn-lt"/>
                <a:cs typeface="+mn-ea"/>
                <a:sym typeface="+mn-lt"/>
              </a:rPr>
              <a:t>z</a:t>
            </a:r>
            <a:r>
              <a:rPr lang="en-US" sz="2200" baseline="-25000" dirty="0" err="1">
                <a:latin typeface="+mn-lt"/>
                <a:cs typeface="+mn-ea"/>
                <a:sym typeface="+mn-lt"/>
              </a:rPr>
              <a:t>m</a:t>
            </a:r>
            <a:r>
              <a:rPr lang="en-US" sz="2200" dirty="0">
                <a:latin typeface="+mn-lt"/>
                <a:cs typeface="+mn-ea"/>
                <a:sym typeface="+mn-lt"/>
              </a:rPr>
              <a:t> </a:t>
            </a:r>
            <a:r>
              <a:rPr lang="ja-JP" altLang="en-US" sz="2200" dirty="0">
                <a:latin typeface="+mn-lt"/>
                <a:cs typeface="+mn-ea"/>
                <a:sym typeface="+mn-lt"/>
              </a:rPr>
              <a:t>表示该文本的话题序列，</a:t>
            </a:r>
            <a:r>
              <a:rPr lang="en-US" altLang="ja-JP" sz="2200" dirty="0">
                <a:latin typeface="+mn-lt"/>
                <a:cs typeface="+mn-ea"/>
                <a:sym typeface="+mn-lt"/>
              </a:rPr>
              <a:t>     </a:t>
            </a:r>
            <a:r>
              <a:rPr lang="ja-JP" altLang="en-US" sz="2200" dirty="0">
                <a:latin typeface="+mn-lt"/>
                <a:cs typeface="+mn-ea"/>
                <a:sym typeface="+mn-lt"/>
              </a:rPr>
              <a:t>表示该文本的话题分布参数。</a:t>
            </a:r>
          </a:p>
          <a:p>
            <a:r>
              <a:rPr lang="ja-JP" altLang="en-US" sz="2200" dirty="0">
                <a:cs typeface="+mn-ea"/>
                <a:sym typeface="+mn-lt"/>
              </a:rPr>
              <a:t>参数</a:t>
            </a:r>
            <a:r>
              <a:rPr lang="zh-CN" altLang="en-US" sz="2200" dirty="0">
                <a:cs typeface="+mn-ea"/>
                <a:sym typeface="+mn-lt"/>
              </a:rPr>
              <a:t> </a:t>
            </a:r>
            <a:r>
              <a:rPr lang="en-US" altLang="ja-JP" sz="2200" dirty="0">
                <a:cs typeface="+mn-ea"/>
                <a:sym typeface="+mn-lt"/>
              </a:rPr>
              <a:t>    </a:t>
            </a:r>
            <a:r>
              <a:rPr lang="ja-JP" altLang="en-US" sz="2200" dirty="0">
                <a:cs typeface="+mn-ea"/>
                <a:sym typeface="+mn-lt"/>
              </a:rPr>
              <a:t>和</a:t>
            </a:r>
            <a:r>
              <a:rPr lang="zh-CN" altLang="en-US" sz="2200" dirty="0">
                <a:cs typeface="+mn-ea"/>
                <a:sym typeface="+mn-lt"/>
              </a:rPr>
              <a:t>    </a:t>
            </a:r>
            <a:r>
              <a:rPr lang="ja-JP" altLang="en-US" sz="2200" dirty="0">
                <a:cs typeface="+mn-ea"/>
                <a:sym typeface="+mn-lt"/>
              </a:rPr>
              <a:t>给定条件下第 </a:t>
            </a:r>
            <a:r>
              <a:rPr lang="en-US" altLang="zh-CN" sz="2200" dirty="0">
                <a:cs typeface="+mn-ea"/>
                <a:sym typeface="+mn-lt"/>
              </a:rPr>
              <a:t>m </a:t>
            </a:r>
            <a:r>
              <a:rPr lang="ja-JP" altLang="en-US" sz="2200" dirty="0">
                <a:cs typeface="+mn-ea"/>
                <a:sym typeface="+mn-lt"/>
              </a:rPr>
              <a:t>个文本的生成概率是</a:t>
            </a:r>
            <a:endParaRPr lang="en-US" altLang="ja-JP" sz="2200" dirty="0">
              <a:cs typeface="+mn-ea"/>
              <a:sym typeface="+mn-lt"/>
            </a:endParaRPr>
          </a:p>
          <a:p>
            <a:endParaRPr lang="en-US" altLang="ja-JP" sz="2400" dirty="0">
              <a:cs typeface="+mn-ea"/>
              <a:sym typeface="+mn-lt"/>
            </a:endParaRPr>
          </a:p>
          <a:p>
            <a:endParaRPr lang="en-US" altLang="ja-JP" sz="2400" dirty="0">
              <a:cs typeface="+mn-ea"/>
              <a:sym typeface="+mn-lt"/>
            </a:endParaRPr>
          </a:p>
          <a:p>
            <a:r>
              <a:rPr lang="ja-JP" altLang="en-US" sz="2200" dirty="0">
                <a:cs typeface="+mn-ea"/>
                <a:sym typeface="+mn-lt"/>
              </a:rPr>
              <a:t>超参数</a:t>
            </a:r>
            <a:r>
              <a:rPr lang="zh-CN" altLang="en-US" sz="2200" dirty="0">
                <a:cs typeface="+mn-ea"/>
                <a:sym typeface="+mn-lt"/>
              </a:rPr>
              <a:t> </a:t>
            </a:r>
            <a:r>
              <a:rPr lang="el-GR" altLang="zh-CN" sz="2200" dirty="0">
                <a:cs typeface="+mn-ea"/>
                <a:sym typeface="+mn-lt"/>
              </a:rPr>
              <a:t>α</a:t>
            </a:r>
            <a:r>
              <a:rPr lang="el-GR" altLang="ja-JP" sz="2200" dirty="0">
                <a:cs typeface="+mn-ea"/>
                <a:sym typeface="+mn-lt"/>
              </a:rPr>
              <a:t> </a:t>
            </a:r>
            <a:r>
              <a:rPr lang="ja-JP" altLang="el-GR" sz="2200" dirty="0">
                <a:cs typeface="+mn-ea"/>
                <a:sym typeface="+mn-lt"/>
              </a:rPr>
              <a:t>和</a:t>
            </a:r>
            <a:r>
              <a:rPr lang="zh-CN" altLang="en-US" sz="2200" dirty="0">
                <a:cs typeface="+mn-ea"/>
                <a:sym typeface="+mn-lt"/>
              </a:rPr>
              <a:t> </a:t>
            </a:r>
            <a:r>
              <a:rPr lang="el-GR" altLang="ja-JP" sz="2200" dirty="0">
                <a:cs typeface="+mn-ea"/>
                <a:sym typeface="+mn-lt"/>
              </a:rPr>
              <a:t>β</a:t>
            </a:r>
            <a:r>
              <a:rPr lang="zh-CN" altLang="en-US" sz="2200" dirty="0">
                <a:cs typeface="+mn-ea"/>
                <a:sym typeface="+mn-lt"/>
              </a:rPr>
              <a:t> </a:t>
            </a:r>
            <a:r>
              <a:rPr lang="ja-JP" altLang="en-US" sz="2200" dirty="0">
                <a:cs typeface="+mn-ea"/>
                <a:sym typeface="+mn-lt"/>
              </a:rPr>
              <a:t>给定条件下第</a:t>
            </a:r>
            <a:r>
              <a:rPr lang="en-US" altLang="ja-JP" sz="2200" dirty="0">
                <a:cs typeface="+mn-ea"/>
                <a:sym typeface="+mn-lt"/>
              </a:rPr>
              <a:t>m</a:t>
            </a:r>
            <a:r>
              <a:rPr lang="ja-JP" altLang="en-US" sz="2200" dirty="0">
                <a:cs typeface="+mn-ea"/>
                <a:sym typeface="+mn-lt"/>
              </a:rPr>
              <a:t>个文本的生成概率是</a:t>
            </a:r>
            <a:endParaRPr lang="en-US" altLang="ja-JP" sz="2200" dirty="0">
              <a:cs typeface="+mn-ea"/>
              <a:sym typeface="+mn-lt"/>
            </a:endParaRPr>
          </a:p>
          <a:p>
            <a:endParaRPr lang="en-US" altLang="ja-JP" sz="2400" dirty="0">
              <a:cs typeface="+mn-ea"/>
              <a:sym typeface="+mn-lt"/>
            </a:endParaRPr>
          </a:p>
          <a:p>
            <a:endParaRPr lang="en-US" altLang="ja-JP" sz="2400" dirty="0">
              <a:cs typeface="+mn-ea"/>
              <a:sym typeface="+mn-lt"/>
            </a:endParaRPr>
          </a:p>
          <a:p>
            <a:r>
              <a:rPr lang="ja-JP" altLang="en-US" sz="2200" dirty="0">
                <a:cs typeface="+mn-ea"/>
                <a:sym typeface="+mn-lt"/>
              </a:rPr>
              <a:t>超参数</a:t>
            </a:r>
            <a:r>
              <a:rPr lang="zh-CN" altLang="en-US" sz="2200" dirty="0">
                <a:cs typeface="+mn-ea"/>
                <a:sym typeface="+mn-lt"/>
              </a:rPr>
              <a:t> </a:t>
            </a:r>
            <a:r>
              <a:rPr lang="el-GR" altLang="zh-CN" sz="2200" dirty="0">
                <a:cs typeface="+mn-ea"/>
                <a:sym typeface="+mn-lt"/>
              </a:rPr>
              <a:t>α</a:t>
            </a:r>
            <a:r>
              <a:rPr lang="el-GR" altLang="ja-JP" sz="2200" dirty="0">
                <a:cs typeface="+mn-ea"/>
                <a:sym typeface="+mn-lt"/>
              </a:rPr>
              <a:t> </a:t>
            </a:r>
            <a:r>
              <a:rPr lang="ja-JP" altLang="el-GR" sz="2200" dirty="0">
                <a:cs typeface="+mn-ea"/>
                <a:sym typeface="+mn-lt"/>
              </a:rPr>
              <a:t>和</a:t>
            </a:r>
            <a:r>
              <a:rPr lang="zh-CN" altLang="en-US" sz="2200" dirty="0">
                <a:cs typeface="+mn-ea"/>
                <a:sym typeface="+mn-lt"/>
              </a:rPr>
              <a:t> </a:t>
            </a:r>
            <a:r>
              <a:rPr lang="el-GR" altLang="ja-JP" sz="2200" dirty="0">
                <a:cs typeface="+mn-ea"/>
                <a:sym typeface="+mn-lt"/>
              </a:rPr>
              <a:t>β</a:t>
            </a:r>
            <a:r>
              <a:rPr lang="zh-CN" altLang="en-US" sz="2200" dirty="0">
                <a:cs typeface="+mn-ea"/>
                <a:sym typeface="+mn-lt"/>
              </a:rPr>
              <a:t> </a:t>
            </a:r>
            <a:r>
              <a:rPr lang="ja-JP" altLang="en-US" sz="2200" dirty="0">
                <a:cs typeface="+mn-ea"/>
                <a:sym typeface="+mn-lt"/>
              </a:rPr>
              <a:t>给定条件下所有文本的生成概率是</a:t>
            </a:r>
            <a:endParaRPr lang="en-US" altLang="ja-JP" sz="2200" dirty="0">
              <a:cs typeface="+mn-ea"/>
              <a:sym typeface="+mn-lt"/>
            </a:endParaRPr>
          </a:p>
          <a:p>
            <a:endParaRPr lang="en-GB" altLang="ja-JP" sz="2400" dirty="0">
              <a:cs typeface="+mn-ea"/>
              <a:sym typeface="+mn-lt"/>
            </a:endParaRPr>
          </a:p>
          <a:p>
            <a:endParaRPr lang="en-GB" altLang="ja-JP" sz="2400" dirty="0">
              <a:cs typeface="+mn-ea"/>
              <a:sym typeface="+mn-lt"/>
            </a:endParaRPr>
          </a:p>
          <a:p>
            <a:endParaRPr lang="en-GB" altLang="ja-JP" sz="2400" dirty="0">
              <a:cs typeface="+mn-ea"/>
              <a:sym typeface="+mn-lt"/>
            </a:endParaRPr>
          </a:p>
          <a:p>
            <a:endParaRPr lang="en-US" sz="2400" dirty="0">
              <a:latin typeface="+mn-lt"/>
              <a:cs typeface="+mn-ea"/>
              <a:sym typeface="+mn-lt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2343150" y="736064"/>
            <a:ext cx="7505700" cy="787400"/>
            <a:chOff x="2716637" y="2770266"/>
            <a:chExt cx="7505700" cy="78740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16637" y="2770266"/>
              <a:ext cx="7505700" cy="78740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08063" y="3243668"/>
              <a:ext cx="800100" cy="313998"/>
            </a:xfrm>
            <a:prstGeom prst="rect">
              <a:avLst/>
            </a:prstGeom>
          </p:spPr>
        </p:pic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52328" y="1750695"/>
            <a:ext cx="342900" cy="317500"/>
          </a:xfrm>
          <a:prstGeom prst="rect">
            <a:avLst/>
          </a:prstGeom>
        </p:spPr>
      </p:pic>
      <p:pic>
        <p:nvPicPr>
          <p:cNvPr id="10" name="Picture 5">
            <a:extLst>
              <a:ext uri="{FF2B5EF4-FFF2-40B4-BE49-F238E27FC236}">
                <a16:creationId xmlns:a16="http://schemas.microsoft.com/office/drawing/2014/main" id="{DCA87817-1A82-4281-845B-6572F41D3F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11815" y="2863076"/>
            <a:ext cx="5803900" cy="977900"/>
          </a:xfrm>
          <a:prstGeom prst="rect">
            <a:avLst/>
          </a:prstGeom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2D596762-C944-437B-A867-161EAB268EA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92300" y="4238351"/>
            <a:ext cx="8407400" cy="850900"/>
          </a:xfrm>
          <a:prstGeom prst="rect">
            <a:avLst/>
          </a:prstGeom>
        </p:spPr>
      </p:pic>
      <p:pic>
        <p:nvPicPr>
          <p:cNvPr id="12" name="Picture 7">
            <a:extLst>
              <a:ext uri="{FF2B5EF4-FFF2-40B4-BE49-F238E27FC236}">
                <a16:creationId xmlns:a16="http://schemas.microsoft.com/office/drawing/2014/main" id="{B7B0A595-35F2-4B1A-89E5-3CB6C0023A9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66017" y="5570770"/>
            <a:ext cx="9059966" cy="966926"/>
          </a:xfrm>
          <a:prstGeom prst="rect">
            <a:avLst/>
          </a:prstGeom>
        </p:spPr>
      </p:pic>
      <p:pic>
        <p:nvPicPr>
          <p:cNvPr id="13" name="Picture 4">
            <a:extLst>
              <a:ext uri="{FF2B5EF4-FFF2-40B4-BE49-F238E27FC236}">
                <a16:creationId xmlns:a16="http://schemas.microsoft.com/office/drawing/2014/main" id="{BBD35D6B-1E73-4BCA-8653-5437B8BA03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5315" y="2476407"/>
            <a:ext cx="342900" cy="317500"/>
          </a:xfrm>
          <a:prstGeom prst="rect">
            <a:avLst/>
          </a:prstGeom>
        </p:spPr>
      </p:pic>
      <p:pic>
        <p:nvPicPr>
          <p:cNvPr id="14" name="Picture 3">
            <a:extLst>
              <a:ext uri="{FF2B5EF4-FFF2-40B4-BE49-F238E27FC236}">
                <a16:creationId xmlns:a16="http://schemas.microsoft.com/office/drawing/2014/main" id="{271C0A1A-D3AA-4DDC-823C-1D1A5334607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27250" y="2552607"/>
            <a:ext cx="215900" cy="2413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2457" y="270979"/>
            <a:ext cx="10515600" cy="792972"/>
          </a:xfrm>
        </p:spPr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三、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LDA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的</a:t>
            </a:r>
            <a:r>
              <a:rPr lang="ja-JP" altLang="en-GB" dirty="0">
                <a:latin typeface="+mn-lt"/>
                <a:ea typeface="+mn-ea"/>
                <a:cs typeface="+mn-ea"/>
                <a:sym typeface="+mn-lt"/>
              </a:rPr>
              <a:t>变分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EM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算法</a:t>
            </a:r>
            <a:endParaRPr 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01267"/>
            <a:ext cx="10515600" cy="46528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ja-JP" sz="3200" dirty="0">
                <a:cs typeface="+mn-ea"/>
                <a:sym typeface="+mn-lt"/>
              </a:rPr>
              <a:t>1. </a:t>
            </a:r>
            <a:r>
              <a:rPr lang="ja-JP" altLang="en-GB" sz="3200" dirty="0">
                <a:cs typeface="+mn-ea"/>
                <a:sym typeface="+mn-lt"/>
              </a:rPr>
              <a:t>变分</a:t>
            </a:r>
            <a:r>
              <a:rPr lang="ja-JP" altLang="en-US" sz="3200" dirty="0">
                <a:cs typeface="+mn-ea"/>
                <a:sym typeface="+mn-lt"/>
              </a:rPr>
              <a:t>推理</a:t>
            </a:r>
            <a:endParaRPr lang="en-US" altLang="ja-JP" sz="3200" dirty="0">
              <a:latin typeface="+mn-lt"/>
              <a:cs typeface="+mn-ea"/>
              <a:sym typeface="+mn-lt"/>
            </a:endParaRPr>
          </a:p>
          <a:p>
            <a:r>
              <a:rPr lang="ja-JP" altLang="en-US" sz="2400" dirty="0">
                <a:latin typeface="+mn-lt"/>
                <a:cs typeface="+mn-ea"/>
                <a:sym typeface="+mn-lt"/>
              </a:rPr>
              <a:t>变分推理（</a:t>
            </a:r>
            <a:r>
              <a:rPr lang="en-US" sz="2400" dirty="0">
                <a:latin typeface="+mn-lt"/>
                <a:cs typeface="+mn-ea"/>
                <a:sym typeface="+mn-lt"/>
              </a:rPr>
              <a:t>variational inference</a:t>
            </a:r>
            <a:r>
              <a:rPr lang="zh-CN" altLang="en-US" sz="2400" dirty="0">
                <a:latin typeface="+mn-lt"/>
                <a:cs typeface="+mn-ea"/>
                <a:sym typeface="+mn-lt"/>
              </a:rPr>
              <a:t>）</a:t>
            </a:r>
            <a:r>
              <a:rPr lang="ja-JP" altLang="en-US" sz="2400" dirty="0">
                <a:latin typeface="+mn-lt"/>
                <a:cs typeface="+mn-ea"/>
                <a:sym typeface="+mn-lt"/>
              </a:rPr>
              <a:t>是贝叶斯学习中常用的、含有隐变量模型的学习和推理方法</a:t>
            </a:r>
            <a:endParaRPr lang="en-GB" altLang="ja-JP" sz="2400" dirty="0">
              <a:latin typeface="+mn-lt"/>
              <a:cs typeface="+mn-ea"/>
              <a:sym typeface="+mn-lt"/>
            </a:endParaRPr>
          </a:p>
          <a:p>
            <a:r>
              <a:rPr lang="ja-JP" altLang="en-US" sz="2400" dirty="0">
                <a:latin typeface="+mn-lt"/>
                <a:cs typeface="+mn-ea"/>
                <a:sym typeface="+mn-lt"/>
              </a:rPr>
              <a:t>变分推理和马尔可夫链蒙特卡罗法（</a:t>
            </a:r>
            <a:r>
              <a:rPr lang="en-US" sz="2400" dirty="0">
                <a:latin typeface="+mn-lt"/>
                <a:cs typeface="+mn-ea"/>
                <a:sym typeface="+mn-lt"/>
              </a:rPr>
              <a:t>MCMC）</a:t>
            </a:r>
            <a:r>
              <a:rPr lang="ja-JP" altLang="en-US" sz="2400" dirty="0">
                <a:latin typeface="+mn-lt"/>
                <a:cs typeface="+mn-ea"/>
                <a:sym typeface="+mn-lt"/>
              </a:rPr>
              <a:t>属于不同的技巧</a:t>
            </a:r>
            <a:endParaRPr lang="en-GB" altLang="ja-JP" sz="2400" dirty="0">
              <a:latin typeface="+mn-lt"/>
              <a:cs typeface="+mn-ea"/>
              <a:sym typeface="+mn-lt"/>
            </a:endParaRPr>
          </a:p>
          <a:p>
            <a:r>
              <a:rPr lang="en-US" sz="2400" dirty="0">
                <a:latin typeface="+mn-lt"/>
                <a:cs typeface="+mn-ea"/>
                <a:sym typeface="+mn-lt"/>
              </a:rPr>
              <a:t>MCMC </a:t>
            </a:r>
            <a:r>
              <a:rPr lang="ja-JP" altLang="en-US" sz="2400" dirty="0">
                <a:latin typeface="+mn-lt"/>
                <a:cs typeface="+mn-ea"/>
                <a:sym typeface="+mn-lt"/>
              </a:rPr>
              <a:t>通过随机抽样的方法近似地计算模型的后验概率，变分推理则通过解析的方法计算模型的后验概率的近似值</a:t>
            </a:r>
            <a:endParaRPr lang="en-US" altLang="ja-JP" sz="2400" dirty="0">
              <a:latin typeface="+mn-lt"/>
              <a:cs typeface="+mn-ea"/>
              <a:sym typeface="+mn-lt"/>
            </a:endParaRPr>
          </a:p>
          <a:p>
            <a:r>
              <a:rPr lang="ja-JP" altLang="en-US" sz="2400" dirty="0">
                <a:cs typeface="+mn-ea"/>
                <a:sym typeface="+mn-lt"/>
              </a:rPr>
              <a:t>变分推理的基本想法如下</a:t>
            </a:r>
            <a:r>
              <a:rPr lang="zh-CN" altLang="en-US" sz="2400" dirty="0">
                <a:cs typeface="+mn-ea"/>
                <a:sym typeface="+mn-lt"/>
              </a:rPr>
              <a:t>：</a:t>
            </a:r>
            <a:endParaRPr lang="en-GB" altLang="ja-JP" sz="2400" dirty="0">
              <a:cs typeface="+mn-ea"/>
              <a:sym typeface="+mn-lt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ja-JP" altLang="en-US" sz="2000" dirty="0">
                <a:cs typeface="+mn-ea"/>
                <a:sym typeface="+mn-lt"/>
              </a:rPr>
              <a:t>假设模型是联合概率分布</a:t>
            </a:r>
            <a:r>
              <a:rPr lang="zh-CN" altLang="en-US" sz="2000" dirty="0">
                <a:cs typeface="+mn-ea"/>
                <a:sym typeface="+mn-lt"/>
              </a:rPr>
              <a:t> </a:t>
            </a:r>
            <a:r>
              <a:rPr lang="en-US" altLang="zh-CN" sz="2000" dirty="0">
                <a:cs typeface="+mn-ea"/>
                <a:sym typeface="+mn-lt"/>
              </a:rPr>
              <a:t>p(</a:t>
            </a:r>
            <a:r>
              <a:rPr lang="en-US" altLang="zh-CN" sz="2000" dirty="0" err="1">
                <a:cs typeface="+mn-ea"/>
                <a:sym typeface="+mn-lt"/>
              </a:rPr>
              <a:t>x,z</a:t>
            </a:r>
            <a:r>
              <a:rPr lang="en-US" altLang="zh-CN" sz="2000" dirty="0">
                <a:cs typeface="+mn-ea"/>
                <a:sym typeface="+mn-lt"/>
              </a:rPr>
              <a:t>)</a:t>
            </a:r>
            <a:r>
              <a:rPr lang="zh-CN" altLang="en-US" sz="2000" dirty="0">
                <a:cs typeface="+mn-ea"/>
                <a:sym typeface="+mn-lt"/>
              </a:rPr>
              <a:t>，</a:t>
            </a:r>
            <a:r>
              <a:rPr lang="ja-JP" altLang="en-US" sz="2000" dirty="0">
                <a:cs typeface="+mn-ea"/>
                <a:sym typeface="+mn-lt"/>
              </a:rPr>
              <a:t>其中</a:t>
            </a:r>
            <a:r>
              <a:rPr lang="en-US" altLang="zh-CN" sz="2000" dirty="0">
                <a:cs typeface="+mn-ea"/>
                <a:sym typeface="+mn-lt"/>
              </a:rPr>
              <a:t>x</a:t>
            </a:r>
            <a:r>
              <a:rPr lang="ja-JP" altLang="en-US" sz="2000" dirty="0">
                <a:cs typeface="+mn-ea"/>
                <a:sym typeface="+mn-lt"/>
              </a:rPr>
              <a:t>是观测变量（数据）</a:t>
            </a:r>
            <a:r>
              <a:rPr lang="zh-CN" altLang="en-US" sz="2000" dirty="0">
                <a:cs typeface="+mn-ea"/>
                <a:sym typeface="+mn-lt"/>
              </a:rPr>
              <a:t>，</a:t>
            </a:r>
            <a:r>
              <a:rPr lang="en-US" altLang="zh-CN" sz="2000" dirty="0">
                <a:cs typeface="+mn-ea"/>
                <a:sym typeface="+mn-lt"/>
              </a:rPr>
              <a:t>z </a:t>
            </a:r>
            <a:r>
              <a:rPr lang="ja-JP" altLang="en-US" sz="2000" dirty="0">
                <a:cs typeface="+mn-ea"/>
                <a:sym typeface="+mn-lt"/>
              </a:rPr>
              <a:t>是隐变量</a:t>
            </a:r>
            <a:r>
              <a:rPr lang="zh-CN" altLang="en-US" sz="2000" dirty="0">
                <a:cs typeface="+mn-ea"/>
                <a:sym typeface="+mn-lt"/>
              </a:rPr>
              <a:t>（</a:t>
            </a:r>
            <a:r>
              <a:rPr lang="ja-JP" altLang="en-US" sz="2000" dirty="0">
                <a:cs typeface="+mn-ea"/>
                <a:sym typeface="+mn-lt"/>
              </a:rPr>
              <a:t>包括参数</a:t>
            </a:r>
            <a:r>
              <a:rPr lang="zh-CN" altLang="en-US" sz="2000" dirty="0">
                <a:cs typeface="+mn-ea"/>
                <a:sym typeface="+mn-lt"/>
              </a:rPr>
              <a:t>）</a:t>
            </a:r>
            <a:endParaRPr lang="en-GB" altLang="ja-JP" sz="2000" dirty="0">
              <a:cs typeface="+mn-ea"/>
              <a:sym typeface="+mn-lt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ja-JP" altLang="en-US" sz="2000" dirty="0">
                <a:cs typeface="+mn-ea"/>
                <a:sym typeface="+mn-lt"/>
              </a:rPr>
              <a:t>目标是学习模型的后验概率分布</a:t>
            </a:r>
            <a:r>
              <a:rPr lang="en-US" altLang="ja-JP" sz="2000" dirty="0">
                <a:cs typeface="+mn-ea"/>
                <a:sym typeface="+mn-lt"/>
              </a:rPr>
              <a:t>p(</a:t>
            </a:r>
            <a:r>
              <a:rPr lang="en-US" altLang="zh-CN" sz="2000" dirty="0" err="1">
                <a:cs typeface="+mn-ea"/>
                <a:sym typeface="+mn-lt"/>
              </a:rPr>
              <a:t>z|x</a:t>
            </a:r>
            <a:r>
              <a:rPr lang="en-US" altLang="zh-CN" sz="2000" dirty="0">
                <a:cs typeface="+mn-ea"/>
                <a:sym typeface="+mn-lt"/>
              </a:rPr>
              <a:t>)，</a:t>
            </a:r>
            <a:r>
              <a:rPr lang="ja-JP" altLang="en-US" sz="2000" dirty="0">
                <a:cs typeface="+mn-ea"/>
                <a:sym typeface="+mn-lt"/>
              </a:rPr>
              <a:t>用模型进行概率推</a:t>
            </a:r>
            <a:r>
              <a:rPr lang="zh-CN" altLang="en-US" sz="2000" dirty="0">
                <a:cs typeface="+mn-ea"/>
                <a:sym typeface="+mn-lt"/>
              </a:rPr>
              <a:t>理</a:t>
            </a:r>
            <a:endParaRPr lang="en-US" altLang="ja-JP" sz="2000" dirty="0">
              <a:cs typeface="+mn-ea"/>
              <a:sym typeface="+mn-lt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ja-JP" altLang="en-US" sz="2000" dirty="0">
                <a:cs typeface="+mn-ea"/>
                <a:sym typeface="+mn-lt"/>
              </a:rPr>
              <a:t>但这是一个复杂的分布，直接估计分布的参数很困难</a:t>
            </a:r>
            <a:endParaRPr lang="en-US" altLang="zh-CN" sz="2000" dirty="0">
              <a:cs typeface="+mn-ea"/>
              <a:sym typeface="+mn-lt"/>
            </a:endParaRPr>
          </a:p>
          <a:p>
            <a:pPr marL="0" indent="0">
              <a:buNone/>
            </a:pPr>
            <a:endParaRPr lang="en-GB" altLang="ja-JP" sz="2400" dirty="0">
              <a:latin typeface="+mn-lt"/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6573" y="660929"/>
            <a:ext cx="10515600" cy="5921099"/>
          </a:xfrm>
        </p:spPr>
        <p:txBody>
          <a:bodyPr>
            <a:normAutofit/>
          </a:bodyPr>
          <a:lstStyle/>
          <a:p>
            <a:r>
              <a:rPr lang="ja-JP" altLang="en-US" sz="2400" dirty="0">
                <a:latin typeface="+mn-lt"/>
                <a:cs typeface="+mn-ea"/>
                <a:sym typeface="+mn-lt"/>
              </a:rPr>
              <a:t>考虑用概率分布</a:t>
            </a:r>
            <a:r>
              <a:rPr lang="en-GB" altLang="ja-JP" sz="2400" dirty="0">
                <a:latin typeface="+mn-lt"/>
                <a:cs typeface="+mn-ea"/>
                <a:sym typeface="+mn-lt"/>
              </a:rPr>
              <a:t>q(z)</a:t>
            </a:r>
            <a:r>
              <a:rPr lang="ja-JP" altLang="en-US" sz="2400" dirty="0">
                <a:latin typeface="+mn-lt"/>
                <a:cs typeface="+mn-ea"/>
                <a:sym typeface="+mn-lt"/>
              </a:rPr>
              <a:t>近似</a:t>
            </a:r>
            <a:r>
              <a:rPr lang="zh-CN" altLang="en-US" sz="2400" dirty="0">
                <a:latin typeface="+mn-lt"/>
                <a:cs typeface="+mn-ea"/>
                <a:sym typeface="+mn-lt"/>
              </a:rPr>
              <a:t>后验</a:t>
            </a:r>
            <a:r>
              <a:rPr lang="ja-JP" altLang="en-US" sz="2400" dirty="0">
                <a:latin typeface="+mn-lt"/>
                <a:cs typeface="+mn-ea"/>
                <a:sym typeface="+mn-lt"/>
              </a:rPr>
              <a:t>概率分布 </a:t>
            </a:r>
            <a:r>
              <a:rPr lang="en-GB" altLang="ja-JP" sz="2400" dirty="0">
                <a:latin typeface="+mn-lt"/>
                <a:cs typeface="+mn-ea"/>
                <a:sym typeface="+mn-lt"/>
              </a:rPr>
              <a:t>p(</a:t>
            </a:r>
            <a:r>
              <a:rPr lang="en-GB" altLang="ja-JP" sz="2400" dirty="0" err="1">
                <a:latin typeface="+mn-lt"/>
                <a:cs typeface="+mn-ea"/>
                <a:sym typeface="+mn-lt"/>
              </a:rPr>
              <a:t>z|x</a:t>
            </a:r>
            <a:r>
              <a:rPr lang="en-GB" altLang="ja-JP" sz="2400" dirty="0">
                <a:latin typeface="+mn-lt"/>
                <a:cs typeface="+mn-ea"/>
                <a:sym typeface="+mn-lt"/>
              </a:rPr>
              <a:t>)</a:t>
            </a:r>
            <a:r>
              <a:rPr lang="ja-JP" altLang="en-GB" sz="2400" dirty="0">
                <a:latin typeface="+mn-lt"/>
                <a:cs typeface="+mn-ea"/>
                <a:sym typeface="+mn-lt"/>
              </a:rPr>
              <a:t>，</a:t>
            </a:r>
            <a:r>
              <a:rPr lang="ja-JP" altLang="en-US" sz="2400" dirty="0">
                <a:latin typeface="+mn-lt"/>
                <a:cs typeface="+mn-ea"/>
                <a:sym typeface="+mn-lt"/>
              </a:rPr>
              <a:t>用 </a:t>
            </a:r>
            <a:r>
              <a:rPr lang="en-GB" altLang="ja-JP" sz="2400" dirty="0">
                <a:latin typeface="+mn-lt"/>
                <a:cs typeface="+mn-ea"/>
                <a:sym typeface="+mn-lt"/>
              </a:rPr>
              <a:t>KL </a:t>
            </a:r>
            <a:r>
              <a:rPr lang="ja-JP" altLang="en-US" sz="2400" dirty="0">
                <a:latin typeface="+mn-lt"/>
                <a:cs typeface="+mn-ea"/>
                <a:sym typeface="+mn-lt"/>
              </a:rPr>
              <a:t>散度</a:t>
            </a:r>
            <a:endParaRPr lang="en-GB" altLang="ja-JP" sz="2400" dirty="0">
              <a:latin typeface="+mn-lt"/>
              <a:cs typeface="+mn-ea"/>
              <a:sym typeface="+mn-lt"/>
            </a:endParaRPr>
          </a:p>
          <a:p>
            <a:pPr marL="0" indent="0">
              <a:buNone/>
            </a:pPr>
            <a:r>
              <a:rPr lang="zh-CN" altLang="en-US" sz="2400" dirty="0">
                <a:latin typeface="+mn-lt"/>
                <a:cs typeface="+mn-ea"/>
                <a:sym typeface="+mn-lt"/>
              </a:rPr>
              <a:t>   </a:t>
            </a:r>
            <a:r>
              <a:rPr lang="en-GB" altLang="ja-JP" sz="2400" dirty="0">
                <a:latin typeface="+mn-lt"/>
                <a:cs typeface="+mn-ea"/>
                <a:sym typeface="+mn-lt"/>
              </a:rPr>
              <a:t>D(q(z) </a:t>
            </a:r>
            <a:r>
              <a:rPr lang="en-US" altLang="zh-CN" sz="2400" dirty="0">
                <a:latin typeface="+mn-lt"/>
                <a:cs typeface="+mn-ea"/>
                <a:sym typeface="+mn-lt"/>
              </a:rPr>
              <a:t>||</a:t>
            </a:r>
            <a:r>
              <a:rPr lang="zh-CN" altLang="en-US" sz="2400" dirty="0">
                <a:latin typeface="+mn-lt"/>
                <a:cs typeface="+mn-ea"/>
                <a:sym typeface="+mn-lt"/>
              </a:rPr>
              <a:t> </a:t>
            </a:r>
            <a:r>
              <a:rPr lang="en-GB" altLang="ja-JP" sz="2400" dirty="0">
                <a:latin typeface="+mn-lt"/>
                <a:cs typeface="+mn-ea"/>
                <a:sym typeface="+mn-lt"/>
              </a:rPr>
              <a:t>p(</a:t>
            </a:r>
            <a:r>
              <a:rPr lang="en-GB" altLang="ja-JP" sz="2400" dirty="0" err="1">
                <a:latin typeface="+mn-lt"/>
                <a:cs typeface="+mn-ea"/>
                <a:sym typeface="+mn-lt"/>
              </a:rPr>
              <a:t>z|x</a:t>
            </a:r>
            <a:r>
              <a:rPr lang="en-GB" altLang="ja-JP" sz="2400" dirty="0">
                <a:latin typeface="+mn-lt"/>
                <a:cs typeface="+mn-ea"/>
                <a:sym typeface="+mn-lt"/>
              </a:rPr>
              <a:t>)</a:t>
            </a:r>
            <a:r>
              <a:rPr lang="en-US" altLang="ja-JP" sz="2400" dirty="0">
                <a:latin typeface="+mn-lt"/>
                <a:cs typeface="+mn-ea"/>
                <a:sym typeface="+mn-lt"/>
              </a:rPr>
              <a:t>)</a:t>
            </a:r>
            <a:r>
              <a:rPr lang="ja-JP" altLang="en-US" sz="2400" dirty="0">
                <a:latin typeface="+mn-lt"/>
                <a:cs typeface="+mn-ea"/>
                <a:sym typeface="+mn-lt"/>
              </a:rPr>
              <a:t>计算两者的相似度</a:t>
            </a:r>
            <a:endParaRPr lang="en-GB" altLang="ja-JP" sz="2400" dirty="0">
              <a:latin typeface="+mn-lt"/>
              <a:cs typeface="+mn-ea"/>
              <a:sym typeface="+mn-lt"/>
            </a:endParaRPr>
          </a:p>
          <a:p>
            <a:r>
              <a:rPr lang="en-GB" altLang="ja-JP" sz="2400" dirty="0">
                <a:latin typeface="+mn-lt"/>
                <a:cs typeface="+mn-ea"/>
                <a:sym typeface="+mn-lt"/>
              </a:rPr>
              <a:t>q(z</a:t>
            </a:r>
            <a:r>
              <a:rPr lang="ja-JP" altLang="en-GB" sz="2400" dirty="0">
                <a:latin typeface="+mn-lt"/>
                <a:cs typeface="+mn-ea"/>
                <a:sym typeface="+mn-lt"/>
              </a:rPr>
              <a:t>）</a:t>
            </a:r>
            <a:r>
              <a:rPr lang="ja-JP" altLang="en-US" sz="2400" dirty="0">
                <a:latin typeface="+mn-lt"/>
                <a:cs typeface="+mn-ea"/>
                <a:sym typeface="+mn-lt"/>
              </a:rPr>
              <a:t>称为变分分布（</a:t>
            </a:r>
            <a:r>
              <a:rPr lang="en-GB" altLang="ja-JP" sz="2400" dirty="0">
                <a:latin typeface="+mn-lt"/>
                <a:cs typeface="+mn-ea"/>
                <a:sym typeface="+mn-lt"/>
              </a:rPr>
              <a:t>variational distribution</a:t>
            </a:r>
            <a:r>
              <a:rPr lang="zh-CN" altLang="en-US" sz="2400" dirty="0">
                <a:latin typeface="+mn-lt"/>
                <a:cs typeface="+mn-ea"/>
                <a:sym typeface="+mn-lt"/>
              </a:rPr>
              <a:t>）</a:t>
            </a:r>
            <a:endParaRPr lang="en-GB" altLang="ja-JP" sz="2400" dirty="0">
              <a:latin typeface="+mn-lt"/>
              <a:cs typeface="+mn-ea"/>
              <a:sym typeface="+mn-lt"/>
            </a:endParaRPr>
          </a:p>
          <a:p>
            <a:r>
              <a:rPr lang="ja-JP" altLang="en-US" sz="2400" dirty="0">
                <a:latin typeface="+mn-lt"/>
                <a:cs typeface="+mn-ea"/>
                <a:sym typeface="+mn-lt"/>
              </a:rPr>
              <a:t>如果能找到与</a:t>
            </a:r>
            <a:r>
              <a:rPr lang="en-GB" altLang="ja-JP" sz="2400" dirty="0">
                <a:latin typeface="+mn-lt"/>
                <a:cs typeface="+mn-ea"/>
                <a:sym typeface="+mn-lt"/>
              </a:rPr>
              <a:t>p(</a:t>
            </a:r>
            <a:r>
              <a:rPr lang="en-GB" altLang="ja-JP" sz="2400" dirty="0" err="1">
                <a:latin typeface="+mn-lt"/>
                <a:cs typeface="+mn-ea"/>
                <a:sym typeface="+mn-lt"/>
              </a:rPr>
              <a:t>zlx</a:t>
            </a:r>
            <a:r>
              <a:rPr lang="ja-JP" altLang="en-GB" sz="2400" dirty="0">
                <a:latin typeface="+mn-lt"/>
                <a:cs typeface="+mn-ea"/>
                <a:sym typeface="+mn-lt"/>
              </a:rPr>
              <a:t>）</a:t>
            </a:r>
            <a:r>
              <a:rPr lang="ja-JP" altLang="en-US" sz="2400" dirty="0">
                <a:latin typeface="+mn-lt"/>
                <a:cs typeface="+mn-ea"/>
                <a:sym typeface="+mn-lt"/>
              </a:rPr>
              <a:t>在 </a:t>
            </a:r>
            <a:r>
              <a:rPr lang="en-GB" altLang="ja-JP" sz="2400" dirty="0">
                <a:latin typeface="+mn-lt"/>
                <a:cs typeface="+mn-ea"/>
                <a:sym typeface="+mn-lt"/>
              </a:rPr>
              <a:t>KL </a:t>
            </a:r>
            <a:r>
              <a:rPr lang="ja-JP" altLang="en-US" sz="2400" dirty="0">
                <a:latin typeface="+mn-lt"/>
                <a:cs typeface="+mn-ea"/>
                <a:sym typeface="+mn-lt"/>
              </a:rPr>
              <a:t>散度意义下最近的分布</a:t>
            </a:r>
            <a:r>
              <a:rPr lang="en-GB" altLang="ja-JP" sz="2400" dirty="0">
                <a:latin typeface="+mn-lt"/>
                <a:cs typeface="+mn-ea"/>
                <a:sym typeface="+mn-lt"/>
              </a:rPr>
              <a:t>q</a:t>
            </a:r>
            <a:r>
              <a:rPr lang="en-GB" altLang="ja-JP" sz="2400" baseline="30000" dirty="0">
                <a:latin typeface="+mn-lt"/>
                <a:cs typeface="+mn-ea"/>
                <a:sym typeface="+mn-lt"/>
              </a:rPr>
              <a:t>*</a:t>
            </a:r>
            <a:r>
              <a:rPr lang="en-GB" altLang="ja-JP" sz="2400" dirty="0">
                <a:latin typeface="+mn-lt"/>
                <a:cs typeface="+mn-ea"/>
                <a:sym typeface="+mn-lt"/>
              </a:rPr>
              <a:t>(</a:t>
            </a:r>
            <a:r>
              <a:rPr lang="en-US" altLang="ja-JP" sz="2400" dirty="0">
                <a:latin typeface="+mn-lt"/>
                <a:cs typeface="+mn-ea"/>
                <a:sym typeface="+mn-lt"/>
              </a:rPr>
              <a:t>z</a:t>
            </a:r>
            <a:r>
              <a:rPr lang="en-US" altLang="zh-CN" sz="2400" dirty="0">
                <a:latin typeface="+mn-lt"/>
                <a:cs typeface="+mn-ea"/>
                <a:sym typeface="+mn-lt"/>
              </a:rPr>
              <a:t>)</a:t>
            </a:r>
            <a:r>
              <a:rPr lang="ja-JP" altLang="en-US" sz="2400" dirty="0">
                <a:latin typeface="+mn-lt"/>
                <a:cs typeface="+mn-ea"/>
                <a:sym typeface="+mn-lt"/>
              </a:rPr>
              <a:t>，则可以用这个分布近似</a:t>
            </a:r>
            <a:r>
              <a:rPr lang="en-GB" altLang="ja-JP" sz="2400" dirty="0">
                <a:latin typeface="+mn-lt"/>
                <a:cs typeface="+mn-ea"/>
                <a:sym typeface="+mn-lt"/>
              </a:rPr>
              <a:t>p(</a:t>
            </a:r>
            <a:r>
              <a:rPr lang="en-GB" altLang="ja-JP" sz="2400" dirty="0" err="1">
                <a:latin typeface="+mn-lt"/>
                <a:cs typeface="+mn-ea"/>
                <a:sym typeface="+mn-lt"/>
              </a:rPr>
              <a:t>zlx</a:t>
            </a:r>
            <a:r>
              <a:rPr lang="en-GB" altLang="ja-JP" sz="2400" dirty="0">
                <a:latin typeface="+mn-lt"/>
                <a:cs typeface="+mn-ea"/>
                <a:sym typeface="+mn-lt"/>
              </a:rPr>
              <a:t>)</a:t>
            </a:r>
          </a:p>
          <a:p>
            <a:endParaRPr lang="en-GB" sz="2400" dirty="0">
              <a:latin typeface="+mn-lt"/>
              <a:cs typeface="+mn-ea"/>
              <a:sym typeface="+mn-lt"/>
            </a:endParaRPr>
          </a:p>
          <a:p>
            <a:r>
              <a:rPr lang="en-US" altLang="zh-CN" sz="2400" dirty="0">
                <a:cs typeface="+mn-ea"/>
                <a:sym typeface="+mn-lt"/>
              </a:rPr>
              <a:t>q</a:t>
            </a:r>
            <a:r>
              <a:rPr lang="en-US" altLang="zh-CN" sz="2400" baseline="30000" dirty="0">
                <a:cs typeface="+mn-ea"/>
                <a:sym typeface="+mn-lt"/>
              </a:rPr>
              <a:t>*</a:t>
            </a:r>
            <a:r>
              <a:rPr lang="en-US" altLang="zh-CN" sz="2400" dirty="0">
                <a:cs typeface="+mn-ea"/>
                <a:sym typeface="+mn-lt"/>
              </a:rPr>
              <a:t>(z)</a:t>
            </a:r>
            <a:r>
              <a:rPr lang="ja-JP" altLang="en-US" sz="2400" dirty="0">
                <a:cs typeface="+mn-ea"/>
                <a:sym typeface="+mn-lt"/>
              </a:rPr>
              <a:t>与</a:t>
            </a:r>
            <a:r>
              <a:rPr lang="en-US" altLang="zh-CN" sz="2400" dirty="0">
                <a:cs typeface="+mn-ea"/>
                <a:sym typeface="+mn-lt"/>
              </a:rPr>
              <a:t>p(</a:t>
            </a:r>
            <a:r>
              <a:rPr lang="en-US" altLang="zh-CN" sz="2400" dirty="0" err="1">
                <a:cs typeface="+mn-ea"/>
                <a:sym typeface="+mn-lt"/>
              </a:rPr>
              <a:t>z|x</a:t>
            </a:r>
            <a:r>
              <a:rPr lang="en-US" altLang="zh-CN" sz="2400" dirty="0">
                <a:cs typeface="+mn-ea"/>
                <a:sym typeface="+mn-lt"/>
              </a:rPr>
              <a:t>)</a:t>
            </a:r>
            <a:r>
              <a:rPr lang="ja-JP" altLang="en-US" sz="2400" dirty="0">
                <a:cs typeface="+mn-ea"/>
                <a:sym typeface="+mn-lt"/>
              </a:rPr>
              <a:t>的关系</a:t>
            </a:r>
            <a:endParaRPr lang="en-US" sz="2400" dirty="0">
              <a:latin typeface="+mn-lt"/>
              <a:cs typeface="+mn-ea"/>
              <a:sym typeface="+mn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8046" y="2427933"/>
            <a:ext cx="1765300" cy="685074"/>
          </a:xfrm>
          <a:prstGeom prst="rect">
            <a:avLst/>
          </a:prstGeom>
        </p:spPr>
      </p:pic>
      <p:grpSp>
        <p:nvGrpSpPr>
          <p:cNvPr id="7" name="Group 10">
            <a:extLst>
              <a:ext uri="{FF2B5EF4-FFF2-40B4-BE49-F238E27FC236}">
                <a16:creationId xmlns:a16="http://schemas.microsoft.com/office/drawing/2014/main" id="{26334ADD-4A83-4DB7-8603-8E814E893AF7}"/>
              </a:ext>
            </a:extLst>
          </p:cNvPr>
          <p:cNvGrpSpPr/>
          <p:nvPr/>
        </p:nvGrpSpPr>
        <p:grpSpPr>
          <a:xfrm>
            <a:off x="3441470" y="3354354"/>
            <a:ext cx="4978451" cy="3051313"/>
            <a:chOff x="2599401" y="2968278"/>
            <a:chExt cx="7266432" cy="3531350"/>
          </a:xfrm>
        </p:grpSpPr>
        <p:pic>
          <p:nvPicPr>
            <p:cNvPr id="8" name="Picture 4">
              <a:extLst>
                <a:ext uri="{FF2B5EF4-FFF2-40B4-BE49-F238E27FC236}">
                  <a16:creationId xmlns:a16="http://schemas.microsoft.com/office/drawing/2014/main" id="{28301268-A5C9-4630-B074-2E146F9FA01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99401" y="2968278"/>
              <a:ext cx="7266432" cy="3531350"/>
            </a:xfrm>
            <a:prstGeom prst="rect">
              <a:avLst/>
            </a:prstGeom>
          </p:spPr>
        </p:pic>
        <p:pic>
          <p:nvPicPr>
            <p:cNvPr id="9" name="Picture 5">
              <a:extLst>
                <a:ext uri="{FF2B5EF4-FFF2-40B4-BE49-F238E27FC236}">
                  <a16:creationId xmlns:a16="http://schemas.microsoft.com/office/drawing/2014/main" id="{50994B2F-8605-455B-9E5F-384A375F606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436608" y="3136900"/>
              <a:ext cx="292608" cy="584200"/>
            </a:xfrm>
            <a:prstGeom prst="rect">
              <a:avLst/>
            </a:prstGeom>
          </p:spPr>
        </p:pic>
        <p:pic>
          <p:nvPicPr>
            <p:cNvPr id="10" name="Picture 6">
              <a:extLst>
                <a:ext uri="{FF2B5EF4-FFF2-40B4-BE49-F238E27FC236}">
                  <a16:creationId xmlns:a16="http://schemas.microsoft.com/office/drawing/2014/main" id="{D7BF53B9-6B5C-417E-8287-CF9C8B34B69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101584" y="4164387"/>
              <a:ext cx="1335024" cy="113913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6077" y="439615"/>
            <a:ext cx="10515600" cy="6166458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+mn-lt"/>
                <a:cs typeface="+mn-ea"/>
                <a:sym typeface="+mn-lt"/>
              </a:rPr>
              <a:t>KL</a:t>
            </a:r>
            <a:r>
              <a:rPr lang="ja-JP" altLang="en-US" sz="2400" dirty="0">
                <a:latin typeface="+mn-lt"/>
                <a:cs typeface="+mn-ea"/>
                <a:sym typeface="+mn-lt"/>
              </a:rPr>
              <a:t>散度可以写成以下形式</a:t>
            </a:r>
            <a:endParaRPr lang="en-GB" altLang="ja-JP" sz="2400" dirty="0">
              <a:latin typeface="+mn-lt"/>
              <a:cs typeface="+mn-ea"/>
              <a:sym typeface="+mn-lt"/>
            </a:endParaRPr>
          </a:p>
          <a:p>
            <a:endParaRPr lang="en-GB" altLang="ja-JP" dirty="0">
              <a:latin typeface="+mn-lt"/>
              <a:cs typeface="+mn-ea"/>
              <a:sym typeface="+mn-lt"/>
            </a:endParaRPr>
          </a:p>
          <a:p>
            <a:pPr marL="0" indent="0">
              <a:buNone/>
            </a:pPr>
            <a:endParaRPr lang="en-GB" altLang="ja-JP" dirty="0">
              <a:latin typeface="+mn-lt"/>
              <a:cs typeface="+mn-ea"/>
              <a:sym typeface="+mn-lt"/>
            </a:endParaRPr>
          </a:p>
          <a:p>
            <a:r>
              <a:rPr lang="ja-JP" altLang="en-US" sz="2400" dirty="0">
                <a:latin typeface="+mn-lt"/>
                <a:cs typeface="+mn-ea"/>
                <a:sym typeface="+mn-lt"/>
              </a:rPr>
              <a:t>注意到</a:t>
            </a:r>
            <a:r>
              <a:rPr lang="en-GB" altLang="ja-JP" sz="2400" dirty="0">
                <a:latin typeface="+mn-lt"/>
                <a:cs typeface="+mn-ea"/>
                <a:sym typeface="+mn-lt"/>
              </a:rPr>
              <a:t>KL</a:t>
            </a:r>
            <a:r>
              <a:rPr lang="ja-JP" altLang="en-US" sz="2400" dirty="0">
                <a:latin typeface="+mn-lt"/>
                <a:cs typeface="+mn-ea"/>
                <a:sym typeface="+mn-lt"/>
              </a:rPr>
              <a:t>散度大于等于零，当且仅当两个分布一致时为零，由此可知右端第一项与第二项满足关系  </a:t>
            </a:r>
            <a:endParaRPr lang="en-GB" altLang="ja-JP" sz="2400" dirty="0">
              <a:latin typeface="+mn-lt"/>
              <a:cs typeface="+mn-ea"/>
              <a:sym typeface="+mn-lt"/>
            </a:endParaRPr>
          </a:p>
          <a:p>
            <a:endParaRPr lang="en-GB" dirty="0">
              <a:latin typeface="+mn-lt"/>
              <a:cs typeface="+mn-ea"/>
              <a:sym typeface="+mn-lt"/>
            </a:endParaRPr>
          </a:p>
          <a:p>
            <a:r>
              <a:rPr lang="ja-JP" altLang="en-US" sz="2400" dirty="0">
                <a:latin typeface="+mn-lt"/>
                <a:cs typeface="+mn-ea"/>
                <a:sym typeface="+mn-lt"/>
              </a:rPr>
              <a:t>左端称为证据 </a:t>
            </a:r>
            <a:r>
              <a:rPr lang="en-US" altLang="ja-JP" sz="2400" dirty="0">
                <a:latin typeface="+mn-lt"/>
                <a:cs typeface="+mn-ea"/>
                <a:sym typeface="+mn-lt"/>
              </a:rPr>
              <a:t>(</a:t>
            </a:r>
            <a:r>
              <a:rPr lang="en-US" altLang="zh-CN" sz="2400" dirty="0">
                <a:latin typeface="+mn-lt"/>
                <a:cs typeface="+mn-ea"/>
                <a:sym typeface="+mn-lt"/>
              </a:rPr>
              <a:t>evidence)，</a:t>
            </a:r>
            <a:r>
              <a:rPr lang="ja-JP" altLang="en-US" sz="2400" dirty="0">
                <a:latin typeface="+mn-lt"/>
                <a:cs typeface="+mn-ea"/>
                <a:sym typeface="+mn-lt"/>
              </a:rPr>
              <a:t>不等式右端是左端的下界，右端称为证据下界 </a:t>
            </a:r>
            <a:r>
              <a:rPr lang="en-US" altLang="ja-JP" sz="2400" dirty="0">
                <a:latin typeface="+mn-lt"/>
                <a:cs typeface="+mn-ea"/>
                <a:sym typeface="+mn-lt"/>
              </a:rPr>
              <a:t>(</a:t>
            </a:r>
            <a:r>
              <a:rPr lang="en-US" sz="2400" dirty="0">
                <a:latin typeface="+mn-lt"/>
                <a:cs typeface="+mn-ea"/>
                <a:sym typeface="+mn-lt"/>
              </a:rPr>
              <a:t>evidence lower bound, </a:t>
            </a:r>
            <a:r>
              <a:rPr lang="en-US" sz="2400" b="1" dirty="0">
                <a:latin typeface="+mn-lt"/>
                <a:cs typeface="+mn-ea"/>
                <a:sym typeface="+mn-lt"/>
              </a:rPr>
              <a:t>ELBO</a:t>
            </a:r>
            <a:r>
              <a:rPr lang="en-US" sz="2400" dirty="0">
                <a:latin typeface="+mn-lt"/>
                <a:cs typeface="+mn-ea"/>
                <a:sym typeface="+mn-lt"/>
              </a:rPr>
              <a:t>)，</a:t>
            </a:r>
            <a:r>
              <a:rPr lang="ja-JP" altLang="en-US" sz="2400" dirty="0">
                <a:latin typeface="+mn-lt"/>
                <a:cs typeface="+mn-ea"/>
                <a:sym typeface="+mn-lt"/>
              </a:rPr>
              <a:t>证据下界记作 </a:t>
            </a:r>
            <a:endParaRPr lang="en-US" altLang="ja-JP" sz="2400" dirty="0">
              <a:latin typeface="+mn-lt"/>
              <a:cs typeface="+mn-ea"/>
              <a:sym typeface="+mn-lt"/>
            </a:endParaRPr>
          </a:p>
          <a:p>
            <a:endParaRPr lang="en-US" sz="2400" dirty="0">
              <a:latin typeface="+mn-lt"/>
              <a:cs typeface="+mn-ea"/>
              <a:sym typeface="+mn-lt"/>
            </a:endParaRPr>
          </a:p>
          <a:p>
            <a:endParaRPr lang="en-US" altLang="zh-CN" sz="2400" dirty="0">
              <a:cs typeface="+mn-ea"/>
              <a:sym typeface="+mn-lt"/>
            </a:endParaRPr>
          </a:p>
          <a:p>
            <a:r>
              <a:rPr lang="en-US" altLang="zh-CN" sz="2400" dirty="0">
                <a:cs typeface="+mn-ea"/>
                <a:sym typeface="+mn-lt"/>
              </a:rPr>
              <a:t>KL</a:t>
            </a:r>
            <a:r>
              <a:rPr lang="ja-JP" altLang="en-US" sz="2400" dirty="0">
                <a:cs typeface="+mn-ea"/>
                <a:sym typeface="+mn-lt"/>
              </a:rPr>
              <a:t>散度的最小化可以通过证据下界的最大化实现，因为目标是求</a:t>
            </a:r>
            <a:r>
              <a:rPr lang="en-US" altLang="zh-CN" sz="2400" dirty="0">
                <a:cs typeface="+mn-ea"/>
                <a:sym typeface="+mn-lt"/>
              </a:rPr>
              <a:t>q(z)</a:t>
            </a:r>
            <a:r>
              <a:rPr lang="ja-JP" altLang="en-US" sz="2400" dirty="0">
                <a:cs typeface="+mn-ea"/>
                <a:sym typeface="+mn-lt"/>
              </a:rPr>
              <a:t>使</a:t>
            </a:r>
            <a:r>
              <a:rPr lang="en-US" altLang="zh-CN" sz="2400" dirty="0">
                <a:cs typeface="+mn-ea"/>
                <a:sym typeface="+mn-lt"/>
              </a:rPr>
              <a:t>KL</a:t>
            </a:r>
            <a:r>
              <a:rPr lang="ja-JP" altLang="en-US" sz="2400" dirty="0">
                <a:cs typeface="+mn-ea"/>
                <a:sym typeface="+mn-lt"/>
              </a:rPr>
              <a:t>散度最小化，这时 </a:t>
            </a:r>
            <a:r>
              <a:rPr lang="en-US" altLang="zh-CN" sz="2400" dirty="0">
                <a:cs typeface="+mn-ea"/>
                <a:sym typeface="+mn-lt"/>
              </a:rPr>
              <a:t>log p(x) </a:t>
            </a:r>
            <a:r>
              <a:rPr lang="ja-JP" altLang="en-US" sz="2400" dirty="0">
                <a:cs typeface="+mn-ea"/>
                <a:sym typeface="+mn-lt"/>
              </a:rPr>
              <a:t>是常量</a:t>
            </a:r>
            <a:endParaRPr lang="en-GB" altLang="ja-JP" sz="2400" dirty="0">
              <a:cs typeface="+mn-ea"/>
              <a:sym typeface="+mn-lt"/>
            </a:endParaRPr>
          </a:p>
          <a:p>
            <a:r>
              <a:rPr lang="ja-JP" altLang="en-US" sz="2400" dirty="0">
                <a:cs typeface="+mn-ea"/>
                <a:sym typeface="+mn-lt"/>
              </a:rPr>
              <a:t>因此，变分推理变成求解证据下界最大化的问题</a:t>
            </a:r>
            <a:endParaRPr lang="en-GB" altLang="ja-JP" sz="2400" dirty="0">
              <a:cs typeface="+mn-ea"/>
              <a:sym typeface="+mn-l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9561" y="352008"/>
            <a:ext cx="6921501" cy="1580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7799" y="2405991"/>
            <a:ext cx="5831557" cy="70259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6976" y="3975416"/>
            <a:ext cx="5693001" cy="80526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41432"/>
            <a:ext cx="10515600" cy="6145033"/>
          </a:xfrm>
        </p:spPr>
        <p:txBody>
          <a:bodyPr>
            <a:normAutofit/>
          </a:bodyPr>
          <a:lstStyle/>
          <a:p>
            <a:r>
              <a:rPr lang="ja-JP" altLang="en-US" dirty="0">
                <a:latin typeface="+mn-lt"/>
                <a:cs typeface="+mn-ea"/>
                <a:sym typeface="+mn-lt"/>
              </a:rPr>
              <a:t>变分推理</a:t>
            </a:r>
            <a:r>
              <a:rPr lang="zh-CN" altLang="en-US" dirty="0">
                <a:latin typeface="+mn-lt"/>
                <a:cs typeface="+mn-ea"/>
                <a:sym typeface="+mn-lt"/>
              </a:rPr>
              <a:t>的另一种解释：</a:t>
            </a:r>
            <a:endParaRPr lang="en-US" altLang="ja-JP" dirty="0">
              <a:latin typeface="+mn-lt"/>
              <a:cs typeface="+mn-ea"/>
              <a:sym typeface="+mn-lt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ja-JP" altLang="en-US" sz="2000" dirty="0">
                <a:latin typeface="+mn-lt"/>
                <a:cs typeface="+mn-ea"/>
                <a:sym typeface="+mn-lt"/>
              </a:rPr>
              <a:t>目标是通过证据 </a:t>
            </a:r>
            <a:r>
              <a:rPr lang="en-GB" altLang="ja-JP" sz="2000" dirty="0">
                <a:latin typeface="+mn-lt"/>
                <a:cs typeface="+mn-ea"/>
                <a:sym typeface="+mn-lt"/>
              </a:rPr>
              <a:t>log p(x) </a:t>
            </a:r>
            <a:r>
              <a:rPr lang="ja-JP" altLang="en-US" sz="2000" dirty="0">
                <a:latin typeface="+mn-lt"/>
                <a:cs typeface="+mn-ea"/>
                <a:sym typeface="+mn-lt"/>
              </a:rPr>
              <a:t>的最大化，估计联合概率分布</a:t>
            </a:r>
            <a:r>
              <a:rPr lang="en-US" altLang="ja-JP" sz="2000" dirty="0">
                <a:latin typeface="+mn-lt"/>
                <a:cs typeface="+mn-ea"/>
                <a:sym typeface="+mn-lt"/>
              </a:rPr>
              <a:t>p(x,</a:t>
            </a:r>
            <a:r>
              <a:rPr lang="en-GB" altLang="ja-JP" sz="2000" dirty="0">
                <a:latin typeface="+mn-lt"/>
                <a:cs typeface="+mn-ea"/>
                <a:sym typeface="+mn-lt"/>
              </a:rPr>
              <a:t>z)</a:t>
            </a:r>
            <a:endParaRPr lang="en-US" altLang="ja-JP" sz="2000" dirty="0">
              <a:latin typeface="+mn-lt"/>
              <a:cs typeface="+mn-ea"/>
              <a:sym typeface="+mn-lt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ja-JP" altLang="en-US" sz="2000" dirty="0">
                <a:latin typeface="+mn-lt"/>
                <a:cs typeface="+mn-ea"/>
                <a:sym typeface="+mn-lt"/>
              </a:rPr>
              <a:t>因为含有隐变量 </a:t>
            </a:r>
            <a:r>
              <a:rPr lang="en-GB" altLang="ja-JP" sz="2000" dirty="0">
                <a:latin typeface="+mn-lt"/>
                <a:cs typeface="+mn-ea"/>
                <a:sym typeface="+mn-lt"/>
              </a:rPr>
              <a:t>z</a:t>
            </a:r>
            <a:r>
              <a:rPr lang="ja-JP" altLang="en-GB" sz="2000" dirty="0">
                <a:latin typeface="+mn-lt"/>
                <a:cs typeface="+mn-ea"/>
                <a:sym typeface="+mn-lt"/>
              </a:rPr>
              <a:t>，</a:t>
            </a:r>
            <a:r>
              <a:rPr lang="ja-JP" altLang="en-US" sz="2000" dirty="0">
                <a:latin typeface="+mn-lt"/>
                <a:cs typeface="+mn-ea"/>
                <a:sym typeface="+mn-lt"/>
              </a:rPr>
              <a:t>直接对证据进行最大化困难，转而根据</a:t>
            </a:r>
            <a:endParaRPr lang="en-GB" altLang="ja-JP" sz="2000" dirty="0">
              <a:latin typeface="+mn-lt"/>
              <a:cs typeface="+mn-ea"/>
              <a:sym typeface="+mn-lt"/>
            </a:endParaRPr>
          </a:p>
          <a:p>
            <a:pPr marL="457200" lvl="1" indent="0">
              <a:buNone/>
            </a:pPr>
            <a:r>
              <a:rPr lang="en-US" altLang="ja-JP" sz="2000" dirty="0">
                <a:latin typeface="+mn-lt"/>
                <a:cs typeface="+mn-ea"/>
                <a:sym typeface="+mn-lt"/>
              </a:rPr>
              <a:t> 					    </a:t>
            </a:r>
            <a:r>
              <a:rPr lang="ja-JP" altLang="en-US" sz="2000" dirty="0">
                <a:latin typeface="+mn-lt"/>
                <a:cs typeface="+mn-ea"/>
                <a:sym typeface="+mn-lt"/>
              </a:rPr>
              <a:t>对证据下界进行最大化</a:t>
            </a:r>
          </a:p>
          <a:p>
            <a:r>
              <a:rPr lang="zh-CN" altLang="en-US" dirty="0">
                <a:cs typeface="+mn-ea"/>
                <a:sym typeface="+mn-lt"/>
              </a:rPr>
              <a:t>平均场 </a:t>
            </a:r>
            <a:r>
              <a:rPr lang="en-US" altLang="zh-CN" dirty="0">
                <a:cs typeface="+mn-ea"/>
                <a:sym typeface="+mn-lt"/>
              </a:rPr>
              <a:t>(mean field)</a:t>
            </a:r>
            <a:endParaRPr lang="en-US" altLang="ja-JP" dirty="0">
              <a:cs typeface="+mn-ea"/>
              <a:sym typeface="+mn-lt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ja-JP" altLang="en-US" sz="2000" dirty="0">
                <a:cs typeface="+mn-ea"/>
                <a:sym typeface="+mn-lt"/>
              </a:rPr>
              <a:t>对变分分布</a:t>
            </a:r>
            <a:r>
              <a:rPr lang="en-GB" altLang="ja-JP" sz="2000" dirty="0">
                <a:cs typeface="+mn-ea"/>
                <a:sym typeface="+mn-lt"/>
              </a:rPr>
              <a:t>q(z)</a:t>
            </a:r>
            <a:r>
              <a:rPr lang="ja-JP" altLang="en-US" sz="2000" dirty="0">
                <a:cs typeface="+mn-ea"/>
                <a:sym typeface="+mn-lt"/>
              </a:rPr>
              <a:t>要求是具有容易处理的形式，通常假设</a:t>
            </a:r>
            <a:r>
              <a:rPr lang="en-GB" altLang="ja-JP" sz="2000" dirty="0">
                <a:cs typeface="+mn-ea"/>
                <a:sym typeface="+mn-lt"/>
              </a:rPr>
              <a:t>q(z)</a:t>
            </a:r>
            <a:r>
              <a:rPr lang="ja-JP" altLang="en-US" sz="2000" dirty="0">
                <a:cs typeface="+mn-ea"/>
                <a:sym typeface="+mn-lt"/>
              </a:rPr>
              <a:t>对 </a:t>
            </a:r>
            <a:r>
              <a:rPr lang="en-US" altLang="ja-JP" sz="2000" dirty="0">
                <a:cs typeface="+mn-ea"/>
                <a:sym typeface="+mn-lt"/>
              </a:rPr>
              <a:t>z </a:t>
            </a:r>
            <a:r>
              <a:rPr lang="ja-JP" altLang="en-US" sz="2000" dirty="0">
                <a:cs typeface="+mn-ea"/>
                <a:sym typeface="+mn-lt"/>
              </a:rPr>
              <a:t>的所有分量都是互相独立的（实际是条件独立于参数），即满足</a:t>
            </a:r>
            <a:endParaRPr lang="en-US" altLang="ja-JP" sz="2000" dirty="0">
              <a:cs typeface="+mn-ea"/>
              <a:sym typeface="+mn-lt"/>
            </a:endParaRPr>
          </a:p>
          <a:p>
            <a:pPr lvl="1">
              <a:buFont typeface="Wingdings" panose="05000000000000000000" pitchFamily="2" charset="2"/>
              <a:buChar char="Ø"/>
            </a:pPr>
            <a:endParaRPr lang="en-US" altLang="zh-CN" sz="2000" dirty="0">
              <a:cs typeface="+mn-ea"/>
              <a:sym typeface="+mn-lt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ja-JP" altLang="en-US" sz="2000" dirty="0">
                <a:cs typeface="+mn-ea"/>
                <a:sym typeface="+mn-lt"/>
              </a:rPr>
              <a:t>这时的变分分布称为平均场</a:t>
            </a:r>
            <a:r>
              <a:rPr lang="zh-CN" altLang="en-US" sz="2000" dirty="0">
                <a:cs typeface="+mn-ea"/>
                <a:sym typeface="+mn-lt"/>
              </a:rPr>
              <a:t>。</a:t>
            </a:r>
            <a:r>
              <a:rPr lang="en-US" altLang="zh-CN" sz="2000" dirty="0">
                <a:cs typeface="+mn-ea"/>
                <a:sym typeface="+mn-lt"/>
              </a:rPr>
              <a:t>KL </a:t>
            </a:r>
            <a:r>
              <a:rPr lang="ja-JP" altLang="en-US" sz="2000" dirty="0">
                <a:cs typeface="+mn-ea"/>
                <a:sym typeface="+mn-lt"/>
              </a:rPr>
              <a:t>散度的最小化或证据下界最大化实际是在平均场的集合，即满足独立假设的分布集合</a:t>
            </a:r>
            <a:r>
              <a:rPr lang="en-US" altLang="ja-JP" sz="2000" dirty="0">
                <a:cs typeface="+mn-ea"/>
                <a:sym typeface="+mn-lt"/>
              </a:rPr>
              <a:t>			        </a:t>
            </a:r>
            <a:r>
              <a:rPr lang="zh-CN" altLang="en-US" sz="2000" dirty="0">
                <a:cs typeface="+mn-ea"/>
                <a:sym typeface="+mn-lt"/>
              </a:rPr>
              <a:t>中进行的</a:t>
            </a:r>
            <a:endParaRPr lang="en-US" altLang="zh-CN" sz="2000" dirty="0">
              <a:cs typeface="+mn-ea"/>
              <a:sym typeface="+mn-lt"/>
            </a:endParaRPr>
          </a:p>
          <a:p>
            <a:pPr lvl="1">
              <a:buFont typeface="Wingdings" panose="05000000000000000000" pitchFamily="2" charset="2"/>
              <a:buChar char="Ø"/>
            </a:pPr>
            <a:endParaRPr lang="en-US" sz="2000" dirty="0">
              <a:latin typeface="+mn-lt"/>
              <a:cs typeface="+mn-ea"/>
              <a:sym typeface="+mn-lt"/>
            </a:endParaRPr>
          </a:p>
          <a:p>
            <a:r>
              <a:rPr lang="zh-CN" altLang="en-US" dirty="0">
                <a:cs typeface="+mn-ea"/>
                <a:sym typeface="+mn-lt"/>
              </a:rPr>
              <a:t>总结：</a:t>
            </a:r>
            <a:r>
              <a:rPr lang="ja-JP" altLang="en-US" dirty="0">
                <a:cs typeface="+mn-ea"/>
                <a:sym typeface="+mn-lt"/>
              </a:rPr>
              <a:t>变分推理</a:t>
            </a:r>
            <a:r>
              <a:rPr lang="zh-CN" altLang="en-US" dirty="0">
                <a:cs typeface="+mn-ea"/>
                <a:sym typeface="+mn-lt"/>
              </a:rPr>
              <a:t>的</a:t>
            </a:r>
            <a:r>
              <a:rPr lang="ja-JP" altLang="en-US" dirty="0">
                <a:cs typeface="+mn-ea"/>
                <a:sym typeface="+mn-lt"/>
              </a:rPr>
              <a:t>几个步骤</a:t>
            </a:r>
            <a:endParaRPr lang="en-US" altLang="ja-JP" dirty="0">
              <a:cs typeface="+mn-ea"/>
              <a:sym typeface="+mn-lt"/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ja-JP" altLang="en-US" sz="2000" dirty="0">
                <a:cs typeface="+mn-ea"/>
                <a:sym typeface="+mn-lt"/>
              </a:rPr>
              <a:t>定义变分分布</a:t>
            </a:r>
            <a:r>
              <a:rPr lang="en-US" altLang="zh-CN" sz="2000" dirty="0">
                <a:cs typeface="+mn-ea"/>
                <a:sym typeface="+mn-lt"/>
              </a:rPr>
              <a:t>q(z)</a:t>
            </a:r>
          </a:p>
          <a:p>
            <a:pPr marL="914400" lvl="1" indent="-457200">
              <a:buFont typeface="+mj-lt"/>
              <a:buAutoNum type="arabicPeriod"/>
            </a:pPr>
            <a:r>
              <a:rPr lang="ja-JP" altLang="en-US" sz="2000" dirty="0">
                <a:cs typeface="+mn-ea"/>
                <a:sym typeface="+mn-lt"/>
              </a:rPr>
              <a:t>推导其证据下界表达式</a:t>
            </a:r>
            <a:endParaRPr lang="en-US" altLang="ja-JP" sz="2000" dirty="0">
              <a:cs typeface="+mn-ea"/>
              <a:sym typeface="+mn-lt"/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ja-JP" altLang="en-US" sz="2000" dirty="0">
                <a:cs typeface="+mn-ea"/>
                <a:sym typeface="+mn-lt"/>
              </a:rPr>
              <a:t>用最优化方法对证据下界进行优化，如坐标上升，得到最优分布</a:t>
            </a:r>
            <a:r>
              <a:rPr lang="en-US" altLang="zh-CN" sz="2000" dirty="0">
                <a:cs typeface="+mn-ea"/>
                <a:sym typeface="+mn-lt"/>
              </a:rPr>
              <a:t>q</a:t>
            </a:r>
            <a:r>
              <a:rPr lang="en-US" altLang="zh-CN" sz="2000" baseline="30000" dirty="0">
                <a:cs typeface="+mn-ea"/>
                <a:sym typeface="+mn-lt"/>
              </a:rPr>
              <a:t>*</a:t>
            </a:r>
            <a:r>
              <a:rPr lang="en-US" altLang="zh-CN" sz="2000" dirty="0">
                <a:cs typeface="+mn-ea"/>
                <a:sym typeface="+mn-lt"/>
              </a:rPr>
              <a:t>(z)</a:t>
            </a:r>
            <a:r>
              <a:rPr lang="ja-JP" altLang="en-US" sz="2000" dirty="0">
                <a:cs typeface="+mn-ea"/>
                <a:sym typeface="+mn-lt"/>
              </a:rPr>
              <a:t>，作为后验分布</a:t>
            </a:r>
            <a:r>
              <a:rPr lang="en-US" altLang="zh-CN" sz="2000" dirty="0">
                <a:cs typeface="+mn-ea"/>
                <a:sym typeface="+mn-lt"/>
              </a:rPr>
              <a:t>p(</a:t>
            </a:r>
            <a:r>
              <a:rPr lang="en-US" altLang="ja-JP" sz="2000" dirty="0" err="1">
                <a:cs typeface="+mn-ea"/>
                <a:sym typeface="+mn-lt"/>
              </a:rPr>
              <a:t>z|</a:t>
            </a:r>
            <a:r>
              <a:rPr lang="en-US" altLang="zh-CN" sz="2000" dirty="0" err="1">
                <a:cs typeface="+mn-ea"/>
                <a:sym typeface="+mn-lt"/>
              </a:rPr>
              <a:t>x</a:t>
            </a:r>
            <a:r>
              <a:rPr lang="en-US" altLang="zh-CN" sz="2000" dirty="0">
                <a:cs typeface="+mn-ea"/>
                <a:sym typeface="+mn-lt"/>
              </a:rPr>
              <a:t>)</a:t>
            </a:r>
            <a:r>
              <a:rPr lang="ja-JP" altLang="en-US" sz="2000" dirty="0">
                <a:cs typeface="+mn-ea"/>
                <a:sym typeface="+mn-lt"/>
              </a:rPr>
              <a:t>的近似。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519" y="1731847"/>
            <a:ext cx="4216400" cy="508000"/>
          </a:xfrm>
          <a:prstGeom prst="rect">
            <a:avLst/>
          </a:prstGeom>
        </p:spPr>
      </p:pic>
      <p:pic>
        <p:nvPicPr>
          <p:cNvPr id="7" name="Picture 3">
            <a:extLst>
              <a:ext uri="{FF2B5EF4-FFF2-40B4-BE49-F238E27FC236}">
                <a16:creationId xmlns:a16="http://schemas.microsoft.com/office/drawing/2014/main" id="{45446F5D-0624-4E59-AC47-DF0249CAAE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4794" y="2925692"/>
            <a:ext cx="2938232" cy="503308"/>
          </a:xfrm>
          <a:prstGeom prst="rect">
            <a:avLst/>
          </a:prstGeom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EDB3A356-23A2-4309-9BC8-9BFD2FAD79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24154" y="3863730"/>
            <a:ext cx="2573650" cy="649426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6391" y="619146"/>
            <a:ext cx="10515600" cy="666678"/>
          </a:xfrm>
        </p:spPr>
        <p:txBody>
          <a:bodyPr>
            <a:normAutofit/>
          </a:bodyPr>
          <a:lstStyle/>
          <a:p>
            <a:r>
              <a:rPr lang="en-US" altLang="ja-JP" sz="3200" dirty="0">
                <a:latin typeface="+mn-lt"/>
                <a:ea typeface="+mn-ea"/>
                <a:cs typeface="+mn-ea"/>
                <a:sym typeface="+mn-lt"/>
              </a:rPr>
              <a:t>2. </a:t>
            </a:r>
            <a:r>
              <a:rPr lang="ja-JP" altLang="en-US" sz="3200" dirty="0">
                <a:latin typeface="+mn-lt"/>
                <a:ea typeface="+mn-ea"/>
                <a:cs typeface="+mn-ea"/>
                <a:sym typeface="+mn-lt"/>
              </a:rPr>
              <a:t>变分</a:t>
            </a:r>
            <a:r>
              <a:rPr lang="en-US" altLang="ja-JP" sz="3200" dirty="0">
                <a:latin typeface="+mn-lt"/>
                <a:ea typeface="+mn-ea"/>
                <a:cs typeface="+mn-ea"/>
                <a:sym typeface="+mn-lt"/>
              </a:rPr>
              <a:t>EM</a:t>
            </a:r>
            <a:r>
              <a:rPr lang="ja-JP" altLang="en-US" sz="3200" dirty="0">
                <a:latin typeface="+mn-lt"/>
                <a:ea typeface="+mn-ea"/>
                <a:cs typeface="+mn-ea"/>
                <a:sym typeface="+mn-lt"/>
              </a:rPr>
              <a:t>算法</a:t>
            </a:r>
            <a:endParaRPr lang="en-US" sz="3200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42585" y="1585489"/>
            <a:ext cx="10515600" cy="3390957"/>
          </a:xfrm>
        </p:spPr>
        <p:txBody>
          <a:bodyPr>
            <a:normAutofit/>
          </a:bodyPr>
          <a:lstStyle/>
          <a:p>
            <a:r>
              <a:rPr lang="ja-JP" altLang="en-US" sz="2400" dirty="0">
                <a:latin typeface="+mn-lt"/>
                <a:cs typeface="+mn-ea"/>
                <a:sym typeface="+mn-lt"/>
              </a:rPr>
              <a:t>变分推理中，可以通过迭代的方法最大化证据下界，这时算法是</a:t>
            </a:r>
            <a:r>
              <a:rPr lang="en-US" sz="2400" dirty="0">
                <a:latin typeface="+mn-lt"/>
                <a:cs typeface="+mn-ea"/>
                <a:sym typeface="+mn-lt"/>
              </a:rPr>
              <a:t>EM</a:t>
            </a:r>
            <a:r>
              <a:rPr lang="ja-JP" altLang="en-US" sz="2400" dirty="0">
                <a:latin typeface="+mn-lt"/>
                <a:cs typeface="+mn-ea"/>
                <a:sym typeface="+mn-lt"/>
              </a:rPr>
              <a:t>算法的推广， 称为变分</a:t>
            </a:r>
            <a:r>
              <a:rPr lang="en-US" sz="2400" dirty="0">
                <a:latin typeface="+mn-lt"/>
                <a:cs typeface="+mn-ea"/>
                <a:sym typeface="+mn-lt"/>
              </a:rPr>
              <a:t>EM</a:t>
            </a:r>
            <a:r>
              <a:rPr lang="ja-JP" altLang="en-US" sz="2400" dirty="0">
                <a:latin typeface="+mn-lt"/>
                <a:cs typeface="+mn-ea"/>
                <a:sym typeface="+mn-lt"/>
              </a:rPr>
              <a:t>算法</a:t>
            </a:r>
            <a:endParaRPr lang="en-GB" altLang="ja-JP" sz="2400" dirty="0">
              <a:latin typeface="+mn-lt"/>
              <a:cs typeface="+mn-ea"/>
              <a:sym typeface="+mn-lt"/>
            </a:endParaRPr>
          </a:p>
          <a:p>
            <a:r>
              <a:rPr lang="ja-JP" altLang="en-US" sz="2400" dirty="0">
                <a:latin typeface="+mn-lt"/>
                <a:cs typeface="+mn-ea"/>
                <a:sym typeface="+mn-lt"/>
              </a:rPr>
              <a:t>假设模型是联合概率分布</a:t>
            </a:r>
            <a:r>
              <a:rPr lang="zh-CN" altLang="en-US" sz="2400" dirty="0">
                <a:latin typeface="+mn-lt"/>
                <a:cs typeface="+mn-ea"/>
                <a:sym typeface="+mn-lt"/>
              </a:rPr>
              <a:t>           ，其中 </a:t>
            </a:r>
            <a:r>
              <a:rPr lang="en-US" sz="2400" dirty="0">
                <a:latin typeface="+mn-lt"/>
                <a:cs typeface="+mn-ea"/>
                <a:sym typeface="+mn-lt"/>
              </a:rPr>
              <a:t>x </a:t>
            </a:r>
            <a:r>
              <a:rPr lang="ja-JP" altLang="en-US" sz="2400" dirty="0">
                <a:latin typeface="+mn-lt"/>
                <a:cs typeface="+mn-ea"/>
                <a:sym typeface="+mn-lt"/>
              </a:rPr>
              <a:t>是观测变量</a:t>
            </a:r>
            <a:r>
              <a:rPr lang="zh-CN" altLang="en-US" sz="2400" dirty="0">
                <a:latin typeface="+mn-lt"/>
                <a:cs typeface="+mn-ea"/>
                <a:sym typeface="+mn-lt"/>
              </a:rPr>
              <a:t>，</a:t>
            </a:r>
            <a:r>
              <a:rPr lang="en-US" altLang="ja-JP" sz="2400" dirty="0">
                <a:latin typeface="+mn-lt"/>
                <a:cs typeface="+mn-ea"/>
                <a:sym typeface="+mn-lt"/>
              </a:rPr>
              <a:t>z </a:t>
            </a:r>
            <a:r>
              <a:rPr lang="ja-JP" altLang="en-US" sz="2400" dirty="0">
                <a:latin typeface="+mn-lt"/>
                <a:cs typeface="+mn-ea"/>
                <a:sym typeface="+mn-lt"/>
              </a:rPr>
              <a:t>是隐变量</a:t>
            </a:r>
            <a:r>
              <a:rPr lang="zh-CN" altLang="en-US" sz="2400" dirty="0">
                <a:latin typeface="+mn-lt"/>
                <a:cs typeface="+mn-ea"/>
                <a:sym typeface="+mn-lt"/>
              </a:rPr>
              <a:t>， </a:t>
            </a:r>
            <a:r>
              <a:rPr lang="ja-JP" altLang="en-US" sz="2400" dirty="0">
                <a:latin typeface="+mn-lt"/>
                <a:cs typeface="+mn-ea"/>
                <a:sym typeface="+mn-lt"/>
              </a:rPr>
              <a:t>是参数</a:t>
            </a:r>
            <a:endParaRPr lang="en-GB" altLang="ja-JP" sz="2400" dirty="0">
              <a:latin typeface="+mn-lt"/>
              <a:cs typeface="+mn-ea"/>
              <a:sym typeface="+mn-lt"/>
            </a:endParaRPr>
          </a:p>
          <a:p>
            <a:r>
              <a:rPr lang="ja-JP" altLang="en-US" sz="2400" dirty="0">
                <a:latin typeface="+mn-lt"/>
                <a:cs typeface="+mn-ea"/>
                <a:sym typeface="+mn-lt"/>
              </a:rPr>
              <a:t>目标是通过观测数据的概率（证据）</a:t>
            </a:r>
            <a:r>
              <a:rPr lang="en-US" sz="2400" dirty="0">
                <a:latin typeface="+mn-lt"/>
                <a:cs typeface="+mn-ea"/>
                <a:sym typeface="+mn-lt"/>
              </a:rPr>
              <a:t>	</a:t>
            </a:r>
            <a:r>
              <a:rPr lang="zh-CN" altLang="en-US" sz="2400" dirty="0">
                <a:latin typeface="+mn-lt"/>
                <a:cs typeface="+mn-ea"/>
                <a:sym typeface="+mn-lt"/>
              </a:rPr>
              <a:t>       </a:t>
            </a:r>
            <a:r>
              <a:rPr lang="ja-JP" altLang="en-US" sz="2400" dirty="0">
                <a:latin typeface="+mn-lt"/>
                <a:cs typeface="+mn-ea"/>
                <a:sym typeface="+mn-lt"/>
              </a:rPr>
              <a:t>的最大化，估计模型的参数</a:t>
            </a:r>
            <a:r>
              <a:rPr lang="zh-CN" altLang="en-US" sz="2400" dirty="0">
                <a:latin typeface="+mn-lt"/>
                <a:cs typeface="+mn-ea"/>
                <a:sym typeface="+mn-lt"/>
              </a:rPr>
              <a:t> </a:t>
            </a:r>
            <a:endParaRPr lang="en-US" altLang="zh-CN" sz="2400" dirty="0">
              <a:latin typeface="+mn-lt"/>
              <a:cs typeface="+mn-ea"/>
              <a:sym typeface="+mn-lt"/>
            </a:endParaRPr>
          </a:p>
          <a:p>
            <a:r>
              <a:rPr lang="ja-JP" altLang="en-US" sz="2400" dirty="0">
                <a:cs typeface="+mn-ea"/>
                <a:sym typeface="+mn-lt"/>
              </a:rPr>
              <a:t>导入平均场</a:t>
            </a:r>
            <a:r>
              <a:rPr lang="en-GB" altLang="ja-JP" sz="2400" dirty="0">
                <a:cs typeface="+mn-ea"/>
                <a:sym typeface="+mn-lt"/>
              </a:rPr>
              <a:t>			</a:t>
            </a:r>
            <a:r>
              <a:rPr lang="ja-JP" altLang="en-US" sz="2400" dirty="0">
                <a:cs typeface="+mn-ea"/>
                <a:sym typeface="+mn-lt"/>
              </a:rPr>
              <a:t>定义证据下界</a:t>
            </a:r>
            <a:endParaRPr lang="en-GB" altLang="ja-JP" sz="2400" dirty="0">
              <a:cs typeface="+mn-ea"/>
              <a:sym typeface="+mn-lt"/>
            </a:endParaRPr>
          </a:p>
          <a:p>
            <a:pPr marL="0" indent="0">
              <a:buNone/>
            </a:pPr>
            <a:endParaRPr lang="en-US" altLang="zh-CN" sz="2400" dirty="0">
              <a:latin typeface="+mn-lt"/>
              <a:cs typeface="+mn-ea"/>
              <a:sym typeface="+mn-lt"/>
            </a:endParaRPr>
          </a:p>
          <a:p>
            <a:r>
              <a:rPr lang="ja-JP" altLang="en-US" sz="2400" dirty="0">
                <a:cs typeface="+mn-ea"/>
                <a:sym typeface="+mn-lt"/>
              </a:rPr>
              <a:t>通过迭代，分别以</a:t>
            </a:r>
            <a:r>
              <a:rPr lang="en-GB" altLang="ja-JP" sz="2400" dirty="0">
                <a:cs typeface="+mn-ea"/>
                <a:sym typeface="+mn-lt"/>
              </a:rPr>
              <a:t>q</a:t>
            </a:r>
            <a:r>
              <a:rPr lang="ja-JP" altLang="en-US" sz="2400" dirty="0">
                <a:cs typeface="+mn-ea"/>
                <a:sym typeface="+mn-lt"/>
              </a:rPr>
              <a:t>和    为变量对证据下界进行最大化，就得到变分</a:t>
            </a:r>
            <a:r>
              <a:rPr lang="en-GB" altLang="ja-JP" sz="2400" dirty="0">
                <a:cs typeface="+mn-ea"/>
                <a:sym typeface="+mn-lt"/>
              </a:rPr>
              <a:t>EM</a:t>
            </a:r>
            <a:r>
              <a:rPr lang="ja-JP" altLang="en-US" sz="2400" dirty="0">
                <a:cs typeface="+mn-ea"/>
                <a:sym typeface="+mn-lt"/>
              </a:rPr>
              <a:t>算法</a:t>
            </a:r>
            <a:endParaRPr lang="en-US" altLang="zh-CN" sz="2400" dirty="0">
              <a:cs typeface="+mn-ea"/>
              <a:sym typeface="+mn-lt"/>
            </a:endParaRPr>
          </a:p>
          <a:p>
            <a:endParaRPr lang="en-GB" altLang="zh-CN" sz="2400" dirty="0">
              <a:latin typeface="+mn-lt"/>
              <a:cs typeface="+mn-ea"/>
              <a:sym typeface="+mn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4198" b="-363"/>
          <a:stretch>
            <a:fillRect/>
          </a:stretch>
        </p:blipFill>
        <p:spPr>
          <a:xfrm>
            <a:off x="4401590" y="2445652"/>
            <a:ext cx="931989" cy="3015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r="26667"/>
          <a:stretch>
            <a:fillRect/>
          </a:stretch>
        </p:blipFill>
        <p:spPr>
          <a:xfrm>
            <a:off x="9980878" y="2388162"/>
            <a:ext cx="282617" cy="4379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8047" y="2864766"/>
            <a:ext cx="1139530" cy="35696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r="26667"/>
          <a:stretch>
            <a:fillRect/>
          </a:stretch>
        </p:blipFill>
        <p:spPr>
          <a:xfrm>
            <a:off x="10554613" y="2826100"/>
            <a:ext cx="280571" cy="434768"/>
          </a:xfrm>
          <a:prstGeom prst="rect">
            <a:avLst/>
          </a:prstGeom>
        </p:spPr>
      </p:pic>
      <p:pic>
        <p:nvPicPr>
          <p:cNvPr id="8" name="Picture 3">
            <a:extLst>
              <a:ext uri="{FF2B5EF4-FFF2-40B4-BE49-F238E27FC236}">
                <a16:creationId xmlns:a16="http://schemas.microsoft.com/office/drawing/2014/main" id="{7E6CDF08-03FD-435C-B366-7836D536FEB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9163" t="-2629"/>
          <a:stretch>
            <a:fillRect/>
          </a:stretch>
        </p:blipFill>
        <p:spPr>
          <a:xfrm>
            <a:off x="2678807" y="3147816"/>
            <a:ext cx="1722783" cy="733358"/>
          </a:xfrm>
          <a:prstGeom prst="rect">
            <a:avLst/>
          </a:prstGeom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A0E9AA41-BDB9-407C-A7B8-9C2D96664E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69121" y="3297861"/>
            <a:ext cx="3962400" cy="406400"/>
          </a:xfrm>
          <a:prstGeom prst="rect">
            <a:avLst/>
          </a:prstGeom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DDEAA29A-6F4C-45E4-8608-D53BFB760A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6667"/>
          <a:stretch>
            <a:fillRect/>
          </a:stretch>
        </p:blipFill>
        <p:spPr>
          <a:xfrm>
            <a:off x="4007634" y="4180839"/>
            <a:ext cx="291804" cy="452174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>
            <a:extLst>
              <a:ext uri="{FF2B5EF4-FFF2-40B4-BE49-F238E27FC236}">
                <a16:creationId xmlns:a16="http://schemas.microsoft.com/office/drawing/2014/main" id="{B7224984-6F95-468B-836E-4E9E0B512D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696" y="1297863"/>
            <a:ext cx="10414607" cy="337352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8914" y="1"/>
            <a:ext cx="10515600" cy="1319342"/>
          </a:xfrm>
        </p:spPr>
        <p:txBody>
          <a:bodyPr>
            <a:normAutofit/>
          </a:bodyPr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一、预备知识</a:t>
            </a:r>
            <a:endParaRPr 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6943" y="1325563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3200" dirty="0">
                <a:latin typeface="+mn-lt"/>
                <a:cs typeface="+mn-ea"/>
                <a:sym typeface="+mn-lt"/>
              </a:rPr>
              <a:t>1. </a:t>
            </a:r>
            <a:r>
              <a:rPr lang="ja-JP" altLang="en-US" sz="3200" dirty="0">
                <a:latin typeface="+mn-lt"/>
                <a:cs typeface="+mn-ea"/>
                <a:sym typeface="+mn-lt"/>
              </a:rPr>
              <a:t>多项分布</a:t>
            </a:r>
            <a:endParaRPr lang="en-GB" altLang="ja-JP" sz="3200" dirty="0">
              <a:latin typeface="+mn-lt"/>
              <a:cs typeface="+mn-ea"/>
              <a:sym typeface="+mn-lt"/>
            </a:endParaRPr>
          </a:p>
          <a:p>
            <a:endParaRPr lang="en-GB" dirty="0">
              <a:latin typeface="+mn-lt"/>
              <a:cs typeface="+mn-ea"/>
              <a:sym typeface="+mn-lt"/>
            </a:endParaRPr>
          </a:p>
          <a:p>
            <a:r>
              <a:rPr lang="ja-JP" altLang="en-US" sz="2400" dirty="0">
                <a:latin typeface="+mn-lt"/>
                <a:cs typeface="+mn-ea"/>
                <a:sym typeface="+mn-lt"/>
              </a:rPr>
              <a:t>多项分布（</a:t>
            </a:r>
            <a:r>
              <a:rPr lang="en-US" sz="2400" dirty="0">
                <a:latin typeface="+mn-lt"/>
                <a:cs typeface="+mn-ea"/>
                <a:sym typeface="+mn-lt"/>
              </a:rPr>
              <a:t>multinomial distribution)</a:t>
            </a:r>
            <a:r>
              <a:rPr lang="ja-JP" altLang="en-US" sz="2400" dirty="0">
                <a:latin typeface="+mn-lt"/>
                <a:cs typeface="+mn-ea"/>
                <a:sym typeface="+mn-lt"/>
              </a:rPr>
              <a:t>是一种多元离散随机变量的概率分布，是二项分布（</a:t>
            </a:r>
            <a:r>
              <a:rPr lang="en-US" sz="2400" dirty="0">
                <a:latin typeface="+mn-lt"/>
                <a:cs typeface="+mn-ea"/>
                <a:sym typeface="+mn-lt"/>
              </a:rPr>
              <a:t>binomial distribution）</a:t>
            </a:r>
            <a:r>
              <a:rPr lang="ja-JP" altLang="en-US" sz="2400" dirty="0">
                <a:latin typeface="+mn-lt"/>
                <a:cs typeface="+mn-ea"/>
                <a:sym typeface="+mn-lt"/>
              </a:rPr>
              <a:t>的扩展。</a:t>
            </a:r>
            <a:endParaRPr lang="en-GB" altLang="ja-JP" sz="2400" dirty="0">
              <a:latin typeface="+mn-lt"/>
              <a:cs typeface="+mn-ea"/>
              <a:sym typeface="+mn-lt"/>
            </a:endParaRPr>
          </a:p>
          <a:p>
            <a:endParaRPr lang="en-GB" sz="2400" dirty="0">
              <a:latin typeface="+mn-lt"/>
              <a:cs typeface="+mn-ea"/>
              <a:sym typeface="+mn-lt"/>
            </a:endParaRPr>
          </a:p>
          <a:p>
            <a:r>
              <a:rPr lang="ja-JP" altLang="en-US" sz="2400" dirty="0">
                <a:latin typeface="+mn-lt"/>
                <a:cs typeface="+mn-ea"/>
                <a:sym typeface="+mn-lt"/>
              </a:rPr>
              <a:t>假设重复进行 </a:t>
            </a:r>
            <a:r>
              <a:rPr lang="en-US" altLang="ja-JP" sz="2400" dirty="0">
                <a:latin typeface="+mn-lt"/>
                <a:cs typeface="+mn-ea"/>
                <a:sym typeface="+mn-lt"/>
              </a:rPr>
              <a:t>n </a:t>
            </a:r>
            <a:r>
              <a:rPr lang="ja-JP" altLang="en-US" sz="2400" dirty="0">
                <a:latin typeface="+mn-lt"/>
                <a:cs typeface="+mn-ea"/>
                <a:sym typeface="+mn-lt"/>
              </a:rPr>
              <a:t>次独立随机试验，每次试验可能出现的结果有 </a:t>
            </a:r>
            <a:r>
              <a:rPr lang="en-US" sz="2400" dirty="0">
                <a:latin typeface="+mn-lt"/>
                <a:cs typeface="+mn-ea"/>
                <a:sym typeface="+mn-lt"/>
              </a:rPr>
              <a:t>k </a:t>
            </a:r>
            <a:r>
              <a:rPr lang="ja-JP" altLang="en-US" sz="2400" dirty="0">
                <a:latin typeface="+mn-lt"/>
                <a:cs typeface="+mn-ea"/>
                <a:sym typeface="+mn-lt"/>
              </a:rPr>
              <a:t>种，第 </a:t>
            </a:r>
            <a:r>
              <a:rPr lang="en-US" altLang="zh-CN" sz="2400" dirty="0" err="1">
                <a:latin typeface="+mn-lt"/>
                <a:cs typeface="+mn-ea"/>
                <a:sym typeface="+mn-lt"/>
              </a:rPr>
              <a:t>i</a:t>
            </a:r>
            <a:r>
              <a:rPr lang="en-US" altLang="ja-JP" sz="2400" dirty="0">
                <a:latin typeface="+mn-lt"/>
                <a:cs typeface="+mn-ea"/>
                <a:sym typeface="+mn-lt"/>
              </a:rPr>
              <a:t> </a:t>
            </a:r>
            <a:r>
              <a:rPr lang="ja-JP" altLang="en-US" sz="2400" dirty="0">
                <a:latin typeface="+mn-lt"/>
                <a:cs typeface="+mn-ea"/>
                <a:sym typeface="+mn-lt"/>
              </a:rPr>
              <a:t>种结果出现的概率为 </a:t>
            </a:r>
            <a:r>
              <a:rPr lang="en-US" sz="2400" dirty="0">
                <a:latin typeface="+mn-lt"/>
                <a:cs typeface="+mn-ea"/>
                <a:sym typeface="+mn-lt"/>
              </a:rPr>
              <a:t>p</a:t>
            </a:r>
            <a:r>
              <a:rPr lang="en-US" sz="2400" baseline="-25000" dirty="0">
                <a:latin typeface="+mn-lt"/>
                <a:cs typeface="+mn-ea"/>
                <a:sym typeface="+mn-lt"/>
              </a:rPr>
              <a:t>i</a:t>
            </a:r>
            <a:r>
              <a:rPr lang="en-US" sz="2400" dirty="0">
                <a:latin typeface="+mn-lt"/>
                <a:cs typeface="+mn-ea"/>
                <a:sym typeface="+mn-lt"/>
              </a:rPr>
              <a:t>，</a:t>
            </a:r>
            <a:r>
              <a:rPr lang="ja-JP" altLang="en-US" sz="2400" dirty="0">
                <a:latin typeface="+mn-lt"/>
                <a:cs typeface="+mn-ea"/>
                <a:sym typeface="+mn-lt"/>
              </a:rPr>
              <a:t>第 </a:t>
            </a:r>
            <a:r>
              <a:rPr lang="en-US" altLang="zh-CN" sz="2400" dirty="0" err="1">
                <a:latin typeface="+mn-lt"/>
                <a:cs typeface="+mn-ea"/>
                <a:sym typeface="+mn-lt"/>
              </a:rPr>
              <a:t>i</a:t>
            </a:r>
            <a:r>
              <a:rPr lang="en-US" altLang="ja-JP" sz="2400" dirty="0">
                <a:latin typeface="+mn-lt"/>
                <a:cs typeface="+mn-ea"/>
                <a:sym typeface="+mn-lt"/>
              </a:rPr>
              <a:t> </a:t>
            </a:r>
            <a:r>
              <a:rPr lang="ja-JP" altLang="en-US" sz="2400" dirty="0">
                <a:latin typeface="+mn-lt"/>
                <a:cs typeface="+mn-ea"/>
                <a:sym typeface="+mn-lt"/>
              </a:rPr>
              <a:t>种结果出现的次数为 </a:t>
            </a:r>
            <a:r>
              <a:rPr lang="en-US" altLang="ja-JP" sz="2400" dirty="0" err="1">
                <a:latin typeface="+mn-lt"/>
                <a:cs typeface="+mn-ea"/>
                <a:sym typeface="+mn-lt"/>
              </a:rPr>
              <a:t>n</a:t>
            </a:r>
            <a:r>
              <a:rPr lang="en-US" altLang="ja-JP" sz="2400" baseline="-25000" dirty="0" err="1">
                <a:latin typeface="+mn-lt"/>
                <a:cs typeface="+mn-ea"/>
                <a:sym typeface="+mn-lt"/>
              </a:rPr>
              <a:t>i</a:t>
            </a:r>
            <a:endParaRPr lang="en-US" altLang="ja-JP" sz="2400" baseline="-25000" dirty="0">
              <a:latin typeface="+mn-lt"/>
              <a:cs typeface="+mn-ea"/>
              <a:sym typeface="+mn-lt"/>
            </a:endParaRPr>
          </a:p>
          <a:p>
            <a:r>
              <a:rPr lang="ja-JP" altLang="en-US" sz="2400" dirty="0">
                <a:latin typeface="+mn-lt"/>
                <a:cs typeface="+mn-ea"/>
                <a:sym typeface="+mn-lt"/>
              </a:rPr>
              <a:t>用随机变量</a:t>
            </a:r>
            <a:r>
              <a:rPr lang="en-US" sz="2400" dirty="0">
                <a:latin typeface="+mn-lt"/>
                <a:cs typeface="+mn-ea"/>
                <a:sym typeface="+mn-lt"/>
              </a:rPr>
              <a:t>			</a:t>
            </a:r>
            <a:r>
              <a:rPr lang="zh-CN" altLang="en-US" sz="2400" dirty="0">
                <a:latin typeface="+mn-lt"/>
                <a:cs typeface="+mn-ea"/>
                <a:sym typeface="+mn-lt"/>
              </a:rPr>
              <a:t>       </a:t>
            </a:r>
            <a:r>
              <a:rPr lang="ja-JP" altLang="en-US" sz="2400" dirty="0">
                <a:latin typeface="+mn-lt"/>
                <a:cs typeface="+mn-ea"/>
                <a:sym typeface="+mn-lt"/>
              </a:rPr>
              <a:t>表示试验所有可能结果的次数，其中 </a:t>
            </a:r>
            <a:r>
              <a:rPr lang="en-US" altLang="zh-CN" sz="2400" dirty="0">
                <a:latin typeface="+mn-lt"/>
                <a:cs typeface="+mn-ea"/>
                <a:sym typeface="+mn-lt"/>
              </a:rPr>
              <a:t>X</a:t>
            </a:r>
            <a:r>
              <a:rPr lang="en-US" sz="2400" baseline="-25000" dirty="0">
                <a:latin typeface="+mn-lt"/>
                <a:cs typeface="+mn-ea"/>
                <a:sym typeface="+mn-lt"/>
              </a:rPr>
              <a:t>i </a:t>
            </a:r>
            <a:r>
              <a:rPr lang="ja-JP" altLang="en-US" sz="2400" dirty="0">
                <a:latin typeface="+mn-lt"/>
                <a:cs typeface="+mn-ea"/>
                <a:sym typeface="+mn-lt"/>
              </a:rPr>
              <a:t>表示第 </a:t>
            </a:r>
            <a:r>
              <a:rPr lang="en-US" altLang="zh-CN" sz="2400" dirty="0" err="1">
                <a:latin typeface="+mn-lt"/>
                <a:cs typeface="+mn-ea"/>
                <a:sym typeface="+mn-lt"/>
              </a:rPr>
              <a:t>i</a:t>
            </a:r>
            <a:r>
              <a:rPr lang="en-US" altLang="ja-JP" sz="2400" dirty="0">
                <a:latin typeface="+mn-lt"/>
                <a:cs typeface="+mn-ea"/>
                <a:sym typeface="+mn-lt"/>
              </a:rPr>
              <a:t> </a:t>
            </a:r>
            <a:r>
              <a:rPr lang="ja-JP" altLang="en-US" sz="2400" dirty="0">
                <a:latin typeface="+mn-lt"/>
                <a:cs typeface="+mn-ea"/>
                <a:sym typeface="+mn-lt"/>
              </a:rPr>
              <a:t>种结果出现的次数，那么随机变量 </a:t>
            </a:r>
            <a:r>
              <a:rPr lang="en-US" altLang="zh-CN" sz="2400" dirty="0">
                <a:latin typeface="+mn-lt"/>
                <a:cs typeface="+mn-ea"/>
                <a:sym typeface="+mn-lt"/>
              </a:rPr>
              <a:t>X</a:t>
            </a:r>
            <a:r>
              <a:rPr lang="en-US" sz="2400" dirty="0">
                <a:latin typeface="+mn-lt"/>
                <a:cs typeface="+mn-ea"/>
                <a:sym typeface="+mn-lt"/>
              </a:rPr>
              <a:t> </a:t>
            </a:r>
            <a:r>
              <a:rPr lang="ja-JP" altLang="en-US" sz="2400" dirty="0">
                <a:latin typeface="+mn-lt"/>
                <a:cs typeface="+mn-ea"/>
                <a:sym typeface="+mn-lt"/>
              </a:rPr>
              <a:t>服从多项分布</a:t>
            </a:r>
            <a:endParaRPr lang="en-US" sz="2400" dirty="0">
              <a:latin typeface="+mn-lt"/>
              <a:cs typeface="+mn-ea"/>
              <a:sym typeface="+mn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8729" y="4449072"/>
            <a:ext cx="2388637" cy="323883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1273" y="434726"/>
            <a:ext cx="10515600" cy="666545"/>
          </a:xfrm>
        </p:spPr>
        <p:txBody>
          <a:bodyPr>
            <a:normAutofit/>
          </a:bodyPr>
          <a:lstStyle/>
          <a:p>
            <a:r>
              <a:rPr lang="en-US" altLang="ja-JP" sz="3200" dirty="0">
                <a:latin typeface="+mn-lt"/>
                <a:ea typeface="+mn-ea"/>
                <a:cs typeface="+mn-ea"/>
                <a:sym typeface="+mn-lt"/>
              </a:rPr>
              <a:t>3. </a:t>
            </a:r>
            <a:r>
              <a:rPr lang="ja-JP" altLang="en-US" sz="3200" dirty="0">
                <a:latin typeface="+mn-lt"/>
                <a:ea typeface="+mn-ea"/>
                <a:cs typeface="+mn-ea"/>
                <a:sym typeface="+mn-lt"/>
              </a:rPr>
              <a:t>算法推导</a:t>
            </a:r>
            <a:endParaRPr lang="en-US" sz="3200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2454" y="1163945"/>
            <a:ext cx="11024886" cy="54296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dirty="0">
                <a:latin typeface="+mn-lt"/>
                <a:cs typeface="+mn-ea"/>
                <a:sym typeface="+mn-lt"/>
              </a:rPr>
              <a:t>3.1</a:t>
            </a:r>
            <a:r>
              <a:rPr lang="zh-CN" altLang="en-US" dirty="0">
                <a:latin typeface="+mn-lt"/>
                <a:cs typeface="+mn-ea"/>
                <a:sym typeface="+mn-lt"/>
              </a:rPr>
              <a:t> 证据下界的定义</a:t>
            </a:r>
            <a:endParaRPr lang="en-GB" dirty="0">
              <a:latin typeface="+mn-lt"/>
              <a:cs typeface="+mn-ea"/>
              <a:sym typeface="+mn-lt"/>
            </a:endParaRPr>
          </a:p>
          <a:p>
            <a:r>
              <a:rPr lang="ja-JP" altLang="en-US" sz="2200" dirty="0">
                <a:latin typeface="+mn-lt"/>
                <a:cs typeface="+mn-ea"/>
                <a:sym typeface="+mn-lt"/>
              </a:rPr>
              <a:t>为简单起见，一次只考虑一个文本，记作 </a:t>
            </a:r>
            <a:r>
              <a:rPr lang="en-US" sz="2200" dirty="0">
                <a:latin typeface="+mn-lt"/>
                <a:cs typeface="+mn-ea"/>
                <a:sym typeface="+mn-lt"/>
              </a:rPr>
              <a:t>w</a:t>
            </a:r>
          </a:p>
          <a:p>
            <a:r>
              <a:rPr lang="ja-JP" altLang="en-US" sz="2200" dirty="0">
                <a:latin typeface="+mn-lt"/>
                <a:cs typeface="+mn-ea"/>
                <a:sym typeface="+mn-lt"/>
              </a:rPr>
              <a:t>文本的单词序列</a:t>
            </a:r>
            <a:r>
              <a:rPr lang="en-GB" sz="2200" dirty="0">
                <a:latin typeface="+mn-lt"/>
                <a:cs typeface="+mn-ea"/>
                <a:sym typeface="+mn-lt"/>
              </a:rPr>
              <a:t>			    </a:t>
            </a:r>
            <a:r>
              <a:rPr lang="ja-JP" altLang="en-US" sz="2200" dirty="0">
                <a:latin typeface="+mn-lt"/>
                <a:cs typeface="+mn-ea"/>
                <a:sym typeface="+mn-lt"/>
              </a:rPr>
              <a:t>，对应的话题序列</a:t>
            </a:r>
            <a:r>
              <a:rPr lang="en-GB" altLang="ja-JP" sz="2200" dirty="0">
                <a:latin typeface="+mn-lt"/>
                <a:cs typeface="+mn-ea"/>
                <a:sym typeface="+mn-lt"/>
              </a:rPr>
              <a:t>		</a:t>
            </a:r>
            <a:r>
              <a:rPr lang="zh-CN" altLang="en-US" sz="2200" dirty="0">
                <a:latin typeface="+mn-lt"/>
                <a:cs typeface="+mn-ea"/>
                <a:sym typeface="+mn-lt"/>
              </a:rPr>
              <a:t>                    </a:t>
            </a:r>
            <a:r>
              <a:rPr lang="ja-JP" altLang="en-US" sz="2200" dirty="0">
                <a:latin typeface="+mn-lt"/>
                <a:cs typeface="+mn-ea"/>
                <a:sym typeface="+mn-lt"/>
              </a:rPr>
              <a:t>以及话题分布</a:t>
            </a:r>
            <a:r>
              <a:rPr lang="zh-CN" altLang="en-US" sz="2200" dirty="0">
                <a:latin typeface="+mn-lt"/>
                <a:cs typeface="+mn-ea"/>
                <a:sym typeface="+mn-lt"/>
              </a:rPr>
              <a:t>   </a:t>
            </a:r>
            <a:r>
              <a:rPr lang="en-US" sz="2200" dirty="0">
                <a:latin typeface="+mn-lt"/>
                <a:cs typeface="+mn-ea"/>
                <a:sym typeface="+mn-lt"/>
              </a:rPr>
              <a:t>，</a:t>
            </a:r>
            <a:r>
              <a:rPr lang="ja-JP" altLang="en-US" sz="2200" dirty="0">
                <a:latin typeface="+mn-lt"/>
                <a:cs typeface="+mn-ea"/>
                <a:sym typeface="+mn-lt"/>
              </a:rPr>
              <a:t>随机变量 </a:t>
            </a:r>
            <a:r>
              <a:rPr lang="en-US" sz="2200" dirty="0">
                <a:latin typeface="+mn-lt"/>
                <a:cs typeface="+mn-ea"/>
                <a:sym typeface="+mn-lt"/>
              </a:rPr>
              <a:t>w, z </a:t>
            </a:r>
            <a:r>
              <a:rPr lang="ja-JP" altLang="en-US" sz="2200" dirty="0">
                <a:latin typeface="+mn-lt"/>
                <a:cs typeface="+mn-ea"/>
                <a:sym typeface="+mn-lt"/>
              </a:rPr>
              <a:t>和 </a:t>
            </a:r>
            <a:r>
              <a:rPr lang="zh-CN" altLang="en-US" sz="2200" dirty="0">
                <a:latin typeface="+mn-lt"/>
                <a:cs typeface="+mn-ea"/>
                <a:sym typeface="+mn-lt"/>
              </a:rPr>
              <a:t>  </a:t>
            </a:r>
            <a:r>
              <a:rPr lang="ja-JP" altLang="en-US" sz="2200" dirty="0">
                <a:latin typeface="+mn-lt"/>
                <a:cs typeface="+mn-ea"/>
                <a:sym typeface="+mn-lt"/>
              </a:rPr>
              <a:t>的联合分布是</a:t>
            </a:r>
            <a:endParaRPr lang="en-GB" altLang="ja-JP" sz="2200" dirty="0">
              <a:latin typeface="+mn-lt"/>
              <a:cs typeface="+mn-ea"/>
              <a:sym typeface="+mn-lt"/>
            </a:endParaRPr>
          </a:p>
          <a:p>
            <a:endParaRPr lang="en-GB" altLang="ja-JP" sz="2400" dirty="0">
              <a:latin typeface="+mn-lt"/>
              <a:cs typeface="+mn-ea"/>
              <a:sym typeface="+mn-lt"/>
            </a:endParaRPr>
          </a:p>
          <a:p>
            <a:endParaRPr lang="en-GB" altLang="ja-JP" sz="2400" dirty="0">
              <a:latin typeface="+mn-lt"/>
              <a:cs typeface="+mn-ea"/>
              <a:sym typeface="+mn-lt"/>
            </a:endParaRPr>
          </a:p>
          <a:p>
            <a:r>
              <a:rPr lang="en-US" altLang="zh-CN" sz="2200" dirty="0">
                <a:latin typeface="+mn-lt"/>
                <a:cs typeface="+mn-ea"/>
                <a:sym typeface="+mn-lt"/>
              </a:rPr>
              <a:t>w</a:t>
            </a:r>
            <a:r>
              <a:rPr lang="en-GB" altLang="ja-JP" sz="2200" dirty="0">
                <a:latin typeface="+mn-lt"/>
                <a:cs typeface="+mn-ea"/>
                <a:sym typeface="+mn-lt"/>
              </a:rPr>
              <a:t> </a:t>
            </a:r>
            <a:r>
              <a:rPr lang="ja-JP" altLang="en-US" sz="2200" dirty="0">
                <a:latin typeface="+mn-lt"/>
                <a:cs typeface="+mn-ea"/>
                <a:sym typeface="+mn-lt"/>
              </a:rPr>
              <a:t>是可观测变量，</a:t>
            </a:r>
            <a:r>
              <a:rPr lang="zh-CN" altLang="en-US" sz="2200" dirty="0">
                <a:latin typeface="+mn-lt"/>
                <a:cs typeface="+mn-ea"/>
                <a:sym typeface="+mn-lt"/>
              </a:rPr>
              <a:t> </a:t>
            </a:r>
            <a:r>
              <a:rPr lang="ja-JP" altLang="en-US" sz="2200" dirty="0">
                <a:latin typeface="+mn-lt"/>
                <a:cs typeface="+mn-ea"/>
                <a:sym typeface="+mn-lt"/>
              </a:rPr>
              <a:t>和 </a:t>
            </a:r>
            <a:r>
              <a:rPr lang="en-GB" altLang="ja-JP" sz="2200" dirty="0">
                <a:latin typeface="+mn-lt"/>
                <a:cs typeface="+mn-ea"/>
                <a:sym typeface="+mn-lt"/>
              </a:rPr>
              <a:t>z </a:t>
            </a:r>
            <a:r>
              <a:rPr lang="ja-JP" altLang="en-US" sz="2200" dirty="0">
                <a:latin typeface="+mn-lt"/>
                <a:cs typeface="+mn-ea"/>
                <a:sym typeface="+mn-lt"/>
              </a:rPr>
              <a:t>是隐变量，</a:t>
            </a:r>
            <a:r>
              <a:rPr lang="zh-CN" altLang="en-US" sz="2200" dirty="0">
                <a:latin typeface="+mn-lt"/>
                <a:cs typeface="+mn-ea"/>
                <a:sym typeface="+mn-lt"/>
              </a:rPr>
              <a:t>   </a:t>
            </a:r>
            <a:r>
              <a:rPr lang="ja-JP" altLang="en-US" sz="2200" dirty="0">
                <a:latin typeface="+mn-lt"/>
                <a:cs typeface="+mn-ea"/>
                <a:sym typeface="+mn-lt"/>
              </a:rPr>
              <a:t>和</a:t>
            </a:r>
            <a:r>
              <a:rPr lang="zh-CN" altLang="en-US" sz="2200" dirty="0">
                <a:latin typeface="+mn-lt"/>
                <a:cs typeface="+mn-ea"/>
                <a:sym typeface="+mn-lt"/>
              </a:rPr>
              <a:t>    </a:t>
            </a:r>
            <a:r>
              <a:rPr lang="ja-JP" altLang="en-US" sz="2200" dirty="0">
                <a:latin typeface="+mn-lt"/>
                <a:cs typeface="+mn-ea"/>
                <a:sym typeface="+mn-lt"/>
              </a:rPr>
              <a:t>是参数 </a:t>
            </a:r>
            <a:endParaRPr lang="en-US" altLang="ja-JP" sz="2200" dirty="0">
              <a:latin typeface="+mn-lt"/>
              <a:cs typeface="+mn-ea"/>
              <a:sym typeface="+mn-lt"/>
            </a:endParaRPr>
          </a:p>
          <a:p>
            <a:r>
              <a:rPr lang="ja-JP" altLang="en-US" sz="2200" dirty="0">
                <a:cs typeface="+mn-ea"/>
                <a:sym typeface="+mn-lt"/>
              </a:rPr>
              <a:t>定义基于平均场的变分分布</a:t>
            </a:r>
            <a:endParaRPr lang="en-US" altLang="ja-JP" sz="2200" dirty="0">
              <a:cs typeface="+mn-ea"/>
              <a:sym typeface="+mn-lt"/>
            </a:endParaRPr>
          </a:p>
          <a:p>
            <a:endParaRPr lang="en-US" altLang="ja-JP" sz="2200" dirty="0">
              <a:cs typeface="+mn-ea"/>
              <a:sym typeface="+mn-lt"/>
            </a:endParaRPr>
          </a:p>
          <a:p>
            <a:r>
              <a:rPr lang="ja-JP" altLang="en-US" sz="2200" dirty="0">
                <a:cs typeface="+mn-ea"/>
                <a:sym typeface="+mn-lt"/>
              </a:rPr>
              <a:t>其中</a:t>
            </a:r>
            <a:r>
              <a:rPr lang="zh-CN" altLang="en-US" sz="2200" dirty="0">
                <a:cs typeface="+mn-ea"/>
                <a:sym typeface="+mn-lt"/>
              </a:rPr>
              <a:t>    </a:t>
            </a:r>
            <a:r>
              <a:rPr lang="ja-JP" altLang="en-US" sz="2200" dirty="0">
                <a:cs typeface="+mn-ea"/>
                <a:sym typeface="+mn-lt"/>
              </a:rPr>
              <a:t>是狄利克雷分布参数，</a:t>
            </a:r>
            <a:r>
              <a:rPr lang="en-GB" altLang="ja-JP" sz="2200" dirty="0">
                <a:cs typeface="+mn-ea"/>
                <a:sym typeface="+mn-lt"/>
              </a:rPr>
              <a:t>		</a:t>
            </a:r>
            <a:r>
              <a:rPr lang="zh-CN" altLang="en-US" sz="2200" dirty="0">
                <a:cs typeface="+mn-ea"/>
                <a:sym typeface="+mn-lt"/>
              </a:rPr>
              <a:t>       </a:t>
            </a:r>
            <a:r>
              <a:rPr lang="ja-JP" altLang="en-US" sz="2200" dirty="0">
                <a:cs typeface="+mn-ea"/>
                <a:sym typeface="+mn-lt"/>
              </a:rPr>
              <a:t>是多项分布参数，变量</a:t>
            </a:r>
            <a:r>
              <a:rPr lang="zh-CN" altLang="en-US" sz="2200" dirty="0">
                <a:cs typeface="+mn-ea"/>
                <a:sym typeface="+mn-lt"/>
              </a:rPr>
              <a:t>    </a:t>
            </a:r>
            <a:r>
              <a:rPr lang="ja-JP" altLang="en-US" sz="2200" dirty="0">
                <a:cs typeface="+mn-ea"/>
                <a:sym typeface="+mn-lt"/>
              </a:rPr>
              <a:t>和 </a:t>
            </a:r>
            <a:r>
              <a:rPr lang="en-GB" altLang="ja-JP" sz="2200" dirty="0">
                <a:cs typeface="+mn-ea"/>
                <a:sym typeface="+mn-lt"/>
              </a:rPr>
              <a:t>z </a:t>
            </a:r>
            <a:r>
              <a:rPr lang="ja-JP" altLang="en-US" sz="2200" dirty="0">
                <a:cs typeface="+mn-ea"/>
                <a:sym typeface="+mn-lt"/>
              </a:rPr>
              <a:t>的各个分量都是条件独立的</a:t>
            </a:r>
            <a:endParaRPr lang="en-GB" altLang="ja-JP" sz="2200" dirty="0">
              <a:cs typeface="+mn-ea"/>
              <a:sym typeface="+mn-lt"/>
            </a:endParaRPr>
          </a:p>
          <a:p>
            <a:r>
              <a:rPr lang="ja-JP" altLang="en-US" sz="2200" dirty="0">
                <a:cs typeface="+mn-ea"/>
                <a:sym typeface="+mn-lt"/>
              </a:rPr>
              <a:t>目标是求</a:t>
            </a:r>
            <a:r>
              <a:rPr lang="en-GB" altLang="ja-JP" sz="2200" dirty="0">
                <a:cs typeface="+mn-ea"/>
                <a:sym typeface="+mn-lt"/>
              </a:rPr>
              <a:t>KL</a:t>
            </a:r>
            <a:r>
              <a:rPr lang="ja-JP" altLang="en-US" sz="2200" dirty="0">
                <a:cs typeface="+mn-ea"/>
                <a:sym typeface="+mn-lt"/>
              </a:rPr>
              <a:t>散度意义下</a:t>
            </a:r>
            <a:r>
              <a:rPr lang="zh-CN" altLang="en-US" sz="2200" dirty="0">
                <a:cs typeface="+mn-ea"/>
                <a:sym typeface="+mn-lt"/>
              </a:rPr>
              <a:t>和</a:t>
            </a:r>
            <a:r>
              <a:rPr lang="ja-JP" altLang="en-US" sz="2200" dirty="0">
                <a:cs typeface="+mn-ea"/>
                <a:sym typeface="+mn-lt"/>
              </a:rPr>
              <a:t>后验分布                    最相近的变分分布</a:t>
            </a:r>
            <a:endParaRPr lang="en-GB" altLang="ja-JP" sz="2200" dirty="0">
              <a:cs typeface="+mn-ea"/>
              <a:sym typeface="+mn-lt"/>
            </a:endParaRPr>
          </a:p>
          <a:p>
            <a:endParaRPr lang="en-US" sz="2400" dirty="0">
              <a:latin typeface="+mn-lt"/>
              <a:cs typeface="+mn-ea"/>
              <a:sym typeface="+mn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0666" y="2079134"/>
            <a:ext cx="2057400" cy="381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2487" y="2065536"/>
            <a:ext cx="546100" cy="3683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9152" y="2095517"/>
            <a:ext cx="2540000" cy="3683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/>
          <a:srcRect l="1" r="17239" b="20010"/>
          <a:stretch>
            <a:fillRect/>
          </a:stretch>
        </p:blipFill>
        <p:spPr>
          <a:xfrm>
            <a:off x="1926848" y="2455021"/>
            <a:ext cx="147147" cy="25396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/>
          <a:srcRect l="1" r="17239" b="20010"/>
          <a:stretch>
            <a:fillRect/>
          </a:stretch>
        </p:blipFill>
        <p:spPr>
          <a:xfrm>
            <a:off x="4443646" y="2460134"/>
            <a:ext cx="147147" cy="25396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41544" y="2768219"/>
            <a:ext cx="5308912" cy="89398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/>
          <a:srcRect l="1" r="17239" b="20010"/>
          <a:stretch>
            <a:fillRect/>
          </a:stretch>
        </p:blipFill>
        <p:spPr>
          <a:xfrm>
            <a:off x="3140523" y="3812919"/>
            <a:ext cx="147147" cy="25396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60437" y="3731490"/>
            <a:ext cx="330200" cy="3683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79073" y="3794990"/>
            <a:ext cx="292100" cy="304800"/>
          </a:xfrm>
          <a:prstGeom prst="rect">
            <a:avLst/>
          </a:prstGeom>
        </p:spPr>
      </p:pic>
      <p:pic>
        <p:nvPicPr>
          <p:cNvPr id="13" name="Picture 3">
            <a:extLst>
              <a:ext uri="{FF2B5EF4-FFF2-40B4-BE49-F238E27FC236}">
                <a16:creationId xmlns:a16="http://schemas.microsoft.com/office/drawing/2014/main" id="{F51051A5-F6BE-4413-AFAF-4F2E6F5E626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57470" y="4072436"/>
            <a:ext cx="3658661" cy="930825"/>
          </a:xfrm>
          <a:prstGeom prst="rect">
            <a:avLst/>
          </a:prstGeom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CE5F369F-6E1B-4D1E-B8D7-DDE832A868D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72848" y="4978809"/>
            <a:ext cx="254000" cy="355600"/>
          </a:xfrm>
          <a:prstGeom prst="rect">
            <a:avLst/>
          </a:prstGeom>
        </p:spPr>
      </p:pic>
      <p:pic>
        <p:nvPicPr>
          <p:cNvPr id="15" name="Picture 6">
            <a:extLst>
              <a:ext uri="{FF2B5EF4-FFF2-40B4-BE49-F238E27FC236}">
                <a16:creationId xmlns:a16="http://schemas.microsoft.com/office/drawing/2014/main" id="{1C14E8FE-5676-4475-9729-AF93F070A55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" r="17239" b="20010"/>
          <a:stretch>
            <a:fillRect/>
          </a:stretch>
        </p:blipFill>
        <p:spPr>
          <a:xfrm>
            <a:off x="9706137" y="5080441"/>
            <a:ext cx="147147" cy="253967"/>
          </a:xfrm>
          <a:prstGeom prst="rect">
            <a:avLst/>
          </a:prstGeom>
        </p:spPr>
      </p:pic>
      <p:pic>
        <p:nvPicPr>
          <p:cNvPr id="16" name="Picture 5">
            <a:extLst>
              <a:ext uri="{FF2B5EF4-FFF2-40B4-BE49-F238E27FC236}">
                <a16:creationId xmlns:a16="http://schemas.microsoft.com/office/drawing/2014/main" id="{CCA8DEF4-15B6-4692-86D4-2037EAB6BF1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679171" y="5042325"/>
            <a:ext cx="2032000" cy="330200"/>
          </a:xfrm>
          <a:prstGeom prst="rect">
            <a:avLst/>
          </a:prstGeom>
        </p:spPr>
      </p:pic>
      <p:pic>
        <p:nvPicPr>
          <p:cNvPr id="17" name="Picture 7">
            <a:extLst>
              <a:ext uri="{FF2B5EF4-FFF2-40B4-BE49-F238E27FC236}">
                <a16:creationId xmlns:a16="http://schemas.microsoft.com/office/drawing/2014/main" id="{3D677C74-7AA3-47A3-AD0E-B73C2037A4C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047419" y="5741707"/>
            <a:ext cx="1092200" cy="393700"/>
          </a:xfrm>
          <a:prstGeom prst="rect">
            <a:avLst/>
          </a:prstGeom>
        </p:spPr>
      </p:pic>
      <p:pic>
        <p:nvPicPr>
          <p:cNvPr id="18" name="Picture 8">
            <a:extLst>
              <a:ext uri="{FF2B5EF4-FFF2-40B4-BE49-F238E27FC236}">
                <a16:creationId xmlns:a16="http://schemas.microsoft.com/office/drawing/2014/main" id="{728E0941-AC73-464F-8F61-B2BF0EBDE89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288523" y="5749989"/>
            <a:ext cx="1473200" cy="3683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2853" y="729817"/>
            <a:ext cx="10515600" cy="5841962"/>
          </a:xfrm>
        </p:spPr>
        <p:txBody>
          <a:bodyPr>
            <a:normAutofit/>
          </a:bodyPr>
          <a:lstStyle/>
          <a:p>
            <a:r>
              <a:rPr lang="zh-CN" altLang="en-US" sz="2400" dirty="0">
                <a:latin typeface="+mn-lt"/>
                <a:cs typeface="+mn-ea"/>
                <a:sym typeface="+mn-lt"/>
              </a:rPr>
              <a:t>右</a:t>
            </a:r>
            <a:r>
              <a:rPr lang="ja-JP" altLang="en-GB" sz="2400" dirty="0">
                <a:latin typeface="+mn-lt"/>
                <a:cs typeface="+mn-ea"/>
                <a:sym typeface="+mn-lt"/>
              </a:rPr>
              <a:t>图</a:t>
            </a:r>
            <a:r>
              <a:rPr lang="ja-JP" altLang="en-US" sz="2400" dirty="0">
                <a:latin typeface="+mn-lt"/>
                <a:cs typeface="+mn-ea"/>
                <a:sym typeface="+mn-lt"/>
              </a:rPr>
              <a:t>是变分分布的板块表示。</a:t>
            </a:r>
            <a:r>
              <a:rPr lang="en-GB" altLang="ja-JP" sz="2400" dirty="0">
                <a:latin typeface="+mn-lt"/>
                <a:cs typeface="+mn-ea"/>
                <a:sym typeface="+mn-lt"/>
              </a:rPr>
              <a:t>LDA</a:t>
            </a:r>
            <a:r>
              <a:rPr lang="ja-JP" altLang="en-US" sz="2400" dirty="0">
                <a:latin typeface="+mn-lt"/>
                <a:cs typeface="+mn-ea"/>
                <a:sym typeface="+mn-lt"/>
              </a:rPr>
              <a:t>模型中隐变量</a:t>
            </a:r>
            <a:r>
              <a:rPr lang="zh-CN" altLang="en-US" sz="2400" dirty="0">
                <a:latin typeface="+mn-lt"/>
                <a:cs typeface="+mn-ea"/>
                <a:sym typeface="+mn-lt"/>
              </a:rPr>
              <a:t>     </a:t>
            </a:r>
            <a:r>
              <a:rPr lang="ja-JP" altLang="en-US" sz="2400" dirty="0">
                <a:latin typeface="+mn-lt"/>
                <a:cs typeface="+mn-ea"/>
                <a:sym typeface="+mn-lt"/>
              </a:rPr>
              <a:t>和 </a:t>
            </a:r>
            <a:r>
              <a:rPr lang="en-GB" altLang="ja-JP" sz="2400" dirty="0">
                <a:latin typeface="+mn-lt"/>
                <a:cs typeface="+mn-ea"/>
                <a:sym typeface="+mn-lt"/>
              </a:rPr>
              <a:t>z </a:t>
            </a:r>
            <a:r>
              <a:rPr lang="ja-JP" altLang="en-US" sz="2400" dirty="0">
                <a:latin typeface="+mn-lt"/>
                <a:cs typeface="+mn-ea"/>
                <a:sym typeface="+mn-lt"/>
              </a:rPr>
              <a:t>之间存在依存关系， 变分分布中这些依存关系被去掉，变量</a:t>
            </a:r>
            <a:r>
              <a:rPr lang="zh-CN" altLang="en-US" sz="2400" dirty="0">
                <a:latin typeface="+mn-lt"/>
                <a:cs typeface="+mn-ea"/>
                <a:sym typeface="+mn-lt"/>
              </a:rPr>
              <a:t>    </a:t>
            </a:r>
            <a:r>
              <a:rPr lang="ja-JP" altLang="en-US" sz="2400" dirty="0">
                <a:latin typeface="+mn-lt"/>
                <a:cs typeface="+mn-ea"/>
                <a:sym typeface="+mn-lt"/>
              </a:rPr>
              <a:t>和 </a:t>
            </a:r>
            <a:r>
              <a:rPr lang="en-GB" altLang="ja-JP" sz="2400" dirty="0">
                <a:latin typeface="+mn-lt"/>
                <a:cs typeface="+mn-ea"/>
                <a:sym typeface="+mn-lt"/>
              </a:rPr>
              <a:t>z </a:t>
            </a:r>
            <a:r>
              <a:rPr lang="ja-JP" altLang="en-US" sz="2400" dirty="0">
                <a:latin typeface="+mn-lt"/>
                <a:cs typeface="+mn-ea"/>
                <a:sym typeface="+mn-lt"/>
              </a:rPr>
              <a:t>条件独立 </a:t>
            </a:r>
          </a:p>
          <a:p>
            <a:endParaRPr lang="en-US" altLang="ja-JP" sz="2400" dirty="0">
              <a:cs typeface="+mn-ea"/>
              <a:sym typeface="+mn-lt"/>
            </a:endParaRPr>
          </a:p>
          <a:p>
            <a:r>
              <a:rPr lang="ja-JP" altLang="en-US" sz="2400" dirty="0">
                <a:cs typeface="+mn-ea"/>
                <a:sym typeface="+mn-lt"/>
              </a:rPr>
              <a:t>由此得到一个文本的证据下界</a:t>
            </a:r>
            <a:endParaRPr lang="en-GB" altLang="ja-JP" sz="2400" dirty="0">
              <a:cs typeface="+mn-ea"/>
              <a:sym typeface="+mn-lt"/>
            </a:endParaRPr>
          </a:p>
          <a:p>
            <a:endParaRPr lang="en-GB" altLang="ja-JP" sz="2400" dirty="0">
              <a:latin typeface="+mn-lt"/>
              <a:cs typeface="+mn-ea"/>
              <a:sym typeface="+mn-lt"/>
            </a:endParaRPr>
          </a:p>
          <a:p>
            <a:r>
              <a:rPr lang="ja-JP" altLang="en-US" sz="2400" dirty="0">
                <a:cs typeface="+mn-ea"/>
                <a:sym typeface="+mn-lt"/>
              </a:rPr>
              <a:t>其中数学期望是对分布</a:t>
            </a:r>
            <a:r>
              <a:rPr lang="en-GB" altLang="ja-JP" sz="2400" dirty="0">
                <a:cs typeface="+mn-ea"/>
                <a:sym typeface="+mn-lt"/>
              </a:rPr>
              <a:t>	</a:t>
            </a:r>
            <a:r>
              <a:rPr lang="zh-CN" altLang="en-US" sz="2400" dirty="0">
                <a:cs typeface="+mn-ea"/>
                <a:sym typeface="+mn-lt"/>
              </a:rPr>
              <a:t>           </a:t>
            </a:r>
            <a:r>
              <a:rPr lang="ja-JP" altLang="en-US" sz="2400" dirty="0">
                <a:cs typeface="+mn-ea"/>
                <a:sym typeface="+mn-lt"/>
              </a:rPr>
              <a:t>定义的，为了</a:t>
            </a:r>
            <a:endParaRPr lang="en-US" altLang="ja-JP" sz="2400" dirty="0">
              <a:cs typeface="+mn-ea"/>
              <a:sym typeface="+mn-lt"/>
            </a:endParaRPr>
          </a:p>
          <a:p>
            <a:pPr marL="0" indent="0">
              <a:buNone/>
            </a:pPr>
            <a:r>
              <a:rPr lang="en-US" altLang="ja-JP" sz="2400" dirty="0">
                <a:cs typeface="+mn-ea"/>
                <a:sym typeface="+mn-lt"/>
              </a:rPr>
              <a:t>   </a:t>
            </a:r>
            <a:r>
              <a:rPr lang="ja-JP" altLang="en-US" sz="2400" dirty="0">
                <a:cs typeface="+mn-ea"/>
                <a:sym typeface="+mn-lt"/>
              </a:rPr>
              <a:t>方便写作</a:t>
            </a:r>
            <a:endParaRPr lang="en-GB" altLang="ja-JP" sz="2400" dirty="0">
              <a:cs typeface="+mn-ea"/>
              <a:sym typeface="+mn-lt"/>
            </a:endParaRPr>
          </a:p>
          <a:p>
            <a:r>
              <a:rPr lang="zh-CN" altLang="en-US" sz="2400" dirty="0">
                <a:cs typeface="+mn-ea"/>
                <a:sym typeface="+mn-lt"/>
              </a:rPr>
              <a:t>   </a:t>
            </a:r>
            <a:r>
              <a:rPr lang="ja-JP" altLang="en-US" sz="2400" dirty="0">
                <a:cs typeface="+mn-ea"/>
                <a:sym typeface="+mn-lt"/>
              </a:rPr>
              <a:t>和</a:t>
            </a:r>
            <a:r>
              <a:rPr lang="zh-CN" altLang="en-US" sz="2400" dirty="0">
                <a:cs typeface="+mn-ea"/>
                <a:sym typeface="+mn-lt"/>
              </a:rPr>
              <a:t>    </a:t>
            </a:r>
            <a:r>
              <a:rPr lang="ja-JP" altLang="en-US" sz="2400" dirty="0">
                <a:cs typeface="+mn-ea"/>
                <a:sym typeface="+mn-lt"/>
              </a:rPr>
              <a:t>是变分分布的参数，</a:t>
            </a:r>
            <a:r>
              <a:rPr lang="zh-CN" altLang="en-US" sz="2400" dirty="0">
                <a:cs typeface="+mn-ea"/>
                <a:sym typeface="+mn-lt"/>
              </a:rPr>
              <a:t>   </a:t>
            </a:r>
            <a:r>
              <a:rPr lang="ja-JP" altLang="en-US" sz="2400" dirty="0">
                <a:cs typeface="+mn-ea"/>
                <a:sym typeface="+mn-lt"/>
              </a:rPr>
              <a:t>和</a:t>
            </a:r>
            <a:r>
              <a:rPr lang="zh-CN" altLang="en-US" sz="2400" dirty="0">
                <a:cs typeface="+mn-ea"/>
                <a:sym typeface="+mn-lt"/>
              </a:rPr>
              <a:t>    </a:t>
            </a:r>
            <a:r>
              <a:rPr lang="ja-JP" altLang="en-US" sz="2400" dirty="0">
                <a:cs typeface="+mn-ea"/>
                <a:sym typeface="+mn-lt"/>
              </a:rPr>
              <a:t>是</a:t>
            </a:r>
            <a:r>
              <a:rPr lang="en-GB" altLang="ja-JP" sz="2400" dirty="0">
                <a:cs typeface="+mn-ea"/>
                <a:sym typeface="+mn-lt"/>
              </a:rPr>
              <a:t>LDA</a:t>
            </a:r>
            <a:r>
              <a:rPr lang="ja-JP" altLang="en-US" sz="2400" dirty="0">
                <a:cs typeface="+mn-ea"/>
                <a:sym typeface="+mn-lt"/>
              </a:rPr>
              <a:t>模型的参数</a:t>
            </a:r>
            <a:endParaRPr lang="en-GB" altLang="ja-JP" sz="2400" dirty="0">
              <a:cs typeface="+mn-ea"/>
              <a:sym typeface="+mn-lt"/>
            </a:endParaRPr>
          </a:p>
          <a:p>
            <a:r>
              <a:rPr lang="ja-JP" altLang="en-US" sz="2400" dirty="0">
                <a:cs typeface="+mn-ea"/>
                <a:sym typeface="+mn-lt"/>
              </a:rPr>
              <a:t>所有文本的证据下界为</a:t>
            </a:r>
            <a:endParaRPr lang="en-US" altLang="zh-CN" sz="2400" dirty="0">
              <a:cs typeface="+mn-ea"/>
              <a:sym typeface="+mn-lt"/>
            </a:endParaRPr>
          </a:p>
          <a:p>
            <a:endParaRPr lang="en-GB" altLang="ja-JP" dirty="0">
              <a:latin typeface="+mn-lt"/>
              <a:cs typeface="+mn-ea"/>
              <a:sym typeface="+mn-lt"/>
            </a:endParaRPr>
          </a:p>
          <a:p>
            <a:endParaRPr lang="en-GB" altLang="ja-JP" dirty="0">
              <a:latin typeface="+mn-lt"/>
              <a:cs typeface="+mn-ea"/>
              <a:sym typeface="+mn-lt"/>
            </a:endParaRPr>
          </a:p>
          <a:p>
            <a:endParaRPr lang="en-GB" altLang="ja-JP" dirty="0">
              <a:latin typeface="+mn-lt"/>
              <a:cs typeface="+mn-ea"/>
              <a:sym typeface="+mn-lt"/>
            </a:endParaRPr>
          </a:p>
          <a:p>
            <a:endParaRPr lang="ja-JP" altLang="en-US" dirty="0">
              <a:latin typeface="+mn-lt"/>
              <a:cs typeface="+mn-ea"/>
              <a:sym typeface="+mn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" r="17239" b="20010"/>
          <a:stretch>
            <a:fillRect/>
          </a:stretch>
        </p:blipFill>
        <p:spPr>
          <a:xfrm>
            <a:off x="7354354" y="729817"/>
            <a:ext cx="225975" cy="39001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" r="17239" b="20010"/>
          <a:stretch>
            <a:fillRect/>
          </a:stretch>
        </p:blipFill>
        <p:spPr>
          <a:xfrm>
            <a:off x="6136022" y="1037257"/>
            <a:ext cx="225975" cy="39001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6270" y="1215921"/>
            <a:ext cx="3309024" cy="2498931"/>
          </a:xfrm>
          <a:prstGeom prst="rect">
            <a:avLst/>
          </a:prstGeom>
        </p:spPr>
      </p:pic>
      <p:pic>
        <p:nvPicPr>
          <p:cNvPr id="9" name="Picture 3">
            <a:extLst>
              <a:ext uri="{FF2B5EF4-FFF2-40B4-BE49-F238E27FC236}">
                <a16:creationId xmlns:a16="http://schemas.microsoft.com/office/drawing/2014/main" id="{DCD69891-3DD7-414B-8CD7-3A6AC7630A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9530" y="2416851"/>
            <a:ext cx="7406740" cy="42139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65507EDA-05B5-47FC-8870-6DDC14E449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6233" y="4647289"/>
            <a:ext cx="9325649" cy="874279"/>
          </a:xfrm>
          <a:prstGeom prst="rect">
            <a:avLst/>
          </a:prstGeom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6C02055F-3374-4315-9209-F3255837B7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01549" y="2918250"/>
            <a:ext cx="1238665" cy="324412"/>
          </a:xfrm>
          <a:prstGeom prst="rect">
            <a:avLst/>
          </a:prstGeom>
        </p:spPr>
      </p:pic>
      <p:pic>
        <p:nvPicPr>
          <p:cNvPr id="12" name="Picture 5">
            <a:extLst>
              <a:ext uri="{FF2B5EF4-FFF2-40B4-BE49-F238E27FC236}">
                <a16:creationId xmlns:a16="http://schemas.microsoft.com/office/drawing/2014/main" id="{3130A940-037B-42BB-9821-6363F02B29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91732" y="3371952"/>
            <a:ext cx="736105" cy="382208"/>
          </a:xfrm>
          <a:prstGeom prst="rect">
            <a:avLst/>
          </a:prstGeom>
        </p:spPr>
      </p:pic>
      <p:pic>
        <p:nvPicPr>
          <p:cNvPr id="13" name="Picture 6">
            <a:extLst>
              <a:ext uri="{FF2B5EF4-FFF2-40B4-BE49-F238E27FC236}">
                <a16:creationId xmlns:a16="http://schemas.microsoft.com/office/drawing/2014/main" id="{978DF2CF-D492-46ED-B74B-608559C5BDE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8740" y="3810903"/>
            <a:ext cx="324623" cy="339379"/>
          </a:xfrm>
          <a:prstGeom prst="rect">
            <a:avLst/>
          </a:prstGeom>
        </p:spPr>
      </p:pic>
      <p:pic>
        <p:nvPicPr>
          <p:cNvPr id="14" name="Picture 7">
            <a:extLst>
              <a:ext uri="{FF2B5EF4-FFF2-40B4-BE49-F238E27FC236}">
                <a16:creationId xmlns:a16="http://schemas.microsoft.com/office/drawing/2014/main" id="{DBD176A0-BF08-4844-B477-A0B3B6DC968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16872" y="3836986"/>
            <a:ext cx="279400" cy="341489"/>
          </a:xfrm>
          <a:prstGeom prst="rect">
            <a:avLst/>
          </a:prstGeom>
        </p:spPr>
      </p:pic>
      <p:pic>
        <p:nvPicPr>
          <p:cNvPr id="15" name="Picture 8">
            <a:extLst>
              <a:ext uri="{FF2B5EF4-FFF2-40B4-BE49-F238E27FC236}">
                <a16:creationId xmlns:a16="http://schemas.microsoft.com/office/drawing/2014/main" id="{F4757491-4C49-45BF-842F-1EF15680CF2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414300" y="3806285"/>
            <a:ext cx="372190" cy="372190"/>
          </a:xfrm>
          <a:prstGeom prst="rect">
            <a:avLst/>
          </a:prstGeom>
        </p:spPr>
      </p:pic>
      <p:pic>
        <p:nvPicPr>
          <p:cNvPr id="16" name="Picture 9">
            <a:extLst>
              <a:ext uri="{FF2B5EF4-FFF2-40B4-BE49-F238E27FC236}">
                <a16:creationId xmlns:a16="http://schemas.microsoft.com/office/drawing/2014/main" id="{23CD2D2A-0BBB-4C10-A337-385D148CA71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73442" y="3843455"/>
            <a:ext cx="266700" cy="2921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29208"/>
            <a:ext cx="10515600" cy="6279705"/>
          </a:xfrm>
        </p:spPr>
        <p:txBody>
          <a:bodyPr>
            <a:normAutofit/>
          </a:bodyPr>
          <a:lstStyle/>
          <a:p>
            <a:r>
              <a:rPr lang="ja-JP" altLang="en-US" sz="2400" dirty="0">
                <a:latin typeface="+mn-lt"/>
                <a:cs typeface="+mn-ea"/>
                <a:sym typeface="+mn-lt"/>
              </a:rPr>
              <a:t>为求解证据下界</a:t>
            </a:r>
            <a:r>
              <a:rPr lang="en-GB" altLang="ja-JP" sz="2400" dirty="0">
                <a:latin typeface="+mn-lt"/>
                <a:cs typeface="+mn-ea"/>
                <a:sym typeface="+mn-lt"/>
              </a:rPr>
              <a:t>		</a:t>
            </a:r>
            <a:r>
              <a:rPr lang="zh-CN" altLang="en-US" sz="2400" dirty="0">
                <a:latin typeface="+mn-lt"/>
                <a:cs typeface="+mn-ea"/>
                <a:sym typeface="+mn-lt"/>
              </a:rPr>
              <a:t> </a:t>
            </a:r>
            <a:r>
              <a:rPr lang="ja-JP" altLang="en-US" sz="2400" dirty="0">
                <a:latin typeface="+mn-lt"/>
                <a:cs typeface="+mn-ea"/>
                <a:sym typeface="+mn-lt"/>
              </a:rPr>
              <a:t>的最大化</a:t>
            </a:r>
            <a:r>
              <a:rPr lang="zh-CN" altLang="en-US" sz="2400" dirty="0">
                <a:latin typeface="+mn-lt"/>
                <a:cs typeface="+mn-ea"/>
                <a:sym typeface="+mn-lt"/>
              </a:rPr>
              <a:t>，首先写出证据下界的表达式。为此展开证据下界</a:t>
            </a:r>
            <a:endParaRPr lang="en-GB" altLang="zh-CN" sz="2400" dirty="0">
              <a:latin typeface="+mn-lt"/>
              <a:cs typeface="+mn-ea"/>
              <a:sym typeface="+mn-lt"/>
            </a:endParaRPr>
          </a:p>
          <a:p>
            <a:r>
              <a:rPr lang="zh-CN" altLang="en-US" sz="2400" dirty="0">
                <a:latin typeface="+mn-lt"/>
                <a:cs typeface="+mn-ea"/>
                <a:sym typeface="+mn-lt"/>
              </a:rPr>
              <a:t>得</a:t>
            </a:r>
            <a:endParaRPr lang="en-GB" sz="2400" dirty="0">
              <a:latin typeface="+mn-lt"/>
              <a:cs typeface="+mn-ea"/>
              <a:sym typeface="+mn-lt"/>
            </a:endParaRPr>
          </a:p>
          <a:p>
            <a:endParaRPr lang="en-GB" dirty="0">
              <a:latin typeface="+mn-lt"/>
              <a:cs typeface="+mn-ea"/>
              <a:sym typeface="+mn-lt"/>
            </a:endParaRPr>
          </a:p>
          <a:p>
            <a:r>
              <a:rPr lang="ja-JP" altLang="en-US" sz="2400" dirty="0">
                <a:cs typeface="+mn-ea"/>
                <a:sym typeface="+mn-lt"/>
              </a:rPr>
              <a:t>根据变分参数</a:t>
            </a:r>
            <a:r>
              <a:rPr lang="zh-CN" altLang="en-US" sz="2400" dirty="0">
                <a:cs typeface="+mn-ea"/>
                <a:sym typeface="+mn-lt"/>
              </a:rPr>
              <a:t>    </a:t>
            </a:r>
            <a:r>
              <a:rPr lang="ja-JP" altLang="en-US" sz="2400" dirty="0">
                <a:cs typeface="+mn-ea"/>
                <a:sym typeface="+mn-lt"/>
              </a:rPr>
              <a:t>和</a:t>
            </a:r>
            <a:r>
              <a:rPr lang="zh-CN" altLang="en-US" sz="2400" dirty="0">
                <a:cs typeface="+mn-ea"/>
                <a:sym typeface="+mn-lt"/>
              </a:rPr>
              <a:t>    </a:t>
            </a:r>
            <a:r>
              <a:rPr lang="ja-JP" altLang="en-US" sz="2400" dirty="0">
                <a:cs typeface="+mn-ea"/>
                <a:sym typeface="+mn-lt"/>
              </a:rPr>
              <a:t>，模型参数</a:t>
            </a:r>
            <a:r>
              <a:rPr lang="zh-CN" altLang="en-US" sz="2400" dirty="0">
                <a:cs typeface="+mn-ea"/>
                <a:sym typeface="+mn-lt"/>
              </a:rPr>
              <a:t>    </a:t>
            </a:r>
            <a:r>
              <a:rPr lang="ja-JP" altLang="en-US" sz="2400" dirty="0">
                <a:cs typeface="+mn-ea"/>
                <a:sym typeface="+mn-lt"/>
              </a:rPr>
              <a:t>和</a:t>
            </a:r>
            <a:r>
              <a:rPr lang="zh-CN" altLang="en-US" sz="2400" dirty="0">
                <a:cs typeface="+mn-ea"/>
                <a:sym typeface="+mn-lt"/>
              </a:rPr>
              <a:t>     </a:t>
            </a:r>
            <a:r>
              <a:rPr lang="ja-JP" altLang="en-US" sz="2400" dirty="0">
                <a:cs typeface="+mn-ea"/>
                <a:sym typeface="+mn-lt"/>
              </a:rPr>
              <a:t>继续展开 </a:t>
            </a:r>
            <a:endParaRPr lang="en-US" altLang="zh-CN" sz="2400" dirty="0">
              <a:cs typeface="+mn-ea"/>
              <a:sym typeface="+mn-lt"/>
            </a:endParaRPr>
          </a:p>
          <a:p>
            <a:endParaRPr lang="en-GB" dirty="0">
              <a:latin typeface="+mn-lt"/>
              <a:cs typeface="+mn-ea"/>
              <a:sym typeface="+mn-lt"/>
            </a:endParaRPr>
          </a:p>
          <a:p>
            <a:endParaRPr lang="en-US" dirty="0">
              <a:latin typeface="+mn-lt"/>
              <a:cs typeface="+mn-ea"/>
              <a:sym typeface="+mn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7647" y="429208"/>
            <a:ext cx="1282700" cy="3683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6851" y="817724"/>
            <a:ext cx="5715000" cy="317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5250" y="1186024"/>
            <a:ext cx="6921500" cy="977900"/>
          </a:xfrm>
          <a:prstGeom prst="rect">
            <a:avLst/>
          </a:prstGeom>
        </p:spPr>
      </p:pic>
      <p:pic>
        <p:nvPicPr>
          <p:cNvPr id="9" name="Picture 3">
            <a:extLst>
              <a:ext uri="{FF2B5EF4-FFF2-40B4-BE49-F238E27FC236}">
                <a16:creationId xmlns:a16="http://schemas.microsoft.com/office/drawing/2014/main" id="{856FACB7-8CBB-4B5D-9168-02905D91EE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8441" y="2201763"/>
            <a:ext cx="369206" cy="385988"/>
          </a:xfrm>
          <a:prstGeom prst="rect">
            <a:avLst/>
          </a:prstGeom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7A245ED7-D626-4B22-B07F-2DF2940ABC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09597" y="2220556"/>
            <a:ext cx="279400" cy="341489"/>
          </a:xfrm>
          <a:prstGeom prst="rect">
            <a:avLst/>
          </a:prstGeom>
        </p:spPr>
      </p:pic>
      <p:pic>
        <p:nvPicPr>
          <p:cNvPr id="11" name="Picture 5">
            <a:extLst>
              <a:ext uri="{FF2B5EF4-FFF2-40B4-BE49-F238E27FC236}">
                <a16:creationId xmlns:a16="http://schemas.microsoft.com/office/drawing/2014/main" id="{BCFAA467-534C-42D5-B7B2-90264D4E7C6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33701" y="2261407"/>
            <a:ext cx="266700" cy="266700"/>
          </a:xfrm>
          <a:prstGeom prst="rect">
            <a:avLst/>
          </a:prstGeom>
        </p:spPr>
      </p:pic>
      <p:pic>
        <p:nvPicPr>
          <p:cNvPr id="12" name="Picture 6">
            <a:extLst>
              <a:ext uri="{FF2B5EF4-FFF2-40B4-BE49-F238E27FC236}">
                <a16:creationId xmlns:a16="http://schemas.microsoft.com/office/drawing/2014/main" id="{47979429-F267-4052-BACB-BDDBCE90237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57461" y="2227982"/>
            <a:ext cx="266700" cy="292100"/>
          </a:xfrm>
          <a:prstGeom prst="rect">
            <a:avLst/>
          </a:prstGeom>
        </p:spPr>
      </p:pic>
      <p:pic>
        <p:nvPicPr>
          <p:cNvPr id="15" name="Content Placeholder 4">
            <a:extLst>
              <a:ext uri="{FF2B5EF4-FFF2-40B4-BE49-F238E27FC236}">
                <a16:creationId xmlns:a16="http://schemas.microsoft.com/office/drawing/2014/main" id="{96382D34-98ED-40D5-979A-B69942C741B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23339" y="6025895"/>
            <a:ext cx="2413000" cy="800100"/>
          </a:xfrm>
          <a:prstGeom prst="rect">
            <a:avLst/>
          </a:prstGeom>
        </p:spPr>
      </p:pic>
      <p:sp>
        <p:nvSpPr>
          <p:cNvPr id="16" name="Frame 12">
            <a:extLst>
              <a:ext uri="{FF2B5EF4-FFF2-40B4-BE49-F238E27FC236}">
                <a16:creationId xmlns:a16="http://schemas.microsoft.com/office/drawing/2014/main" id="{14E2C26B-5447-4263-BD78-4DD12D06C286}"/>
              </a:ext>
            </a:extLst>
          </p:cNvPr>
          <p:cNvSpPr/>
          <p:nvPr/>
        </p:nvSpPr>
        <p:spPr>
          <a:xfrm>
            <a:off x="9338001" y="6019904"/>
            <a:ext cx="2853999" cy="838096"/>
          </a:xfrm>
          <a:prstGeom prst="frame">
            <a:avLst>
              <a:gd name="adj1" fmla="val 463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7819E6B1-7179-4664-A7A0-202E99AE58D3}"/>
              </a:ext>
            </a:extLst>
          </p:cNvPr>
          <p:cNvSpPr txBox="1"/>
          <p:nvPr/>
        </p:nvSpPr>
        <p:spPr>
          <a:xfrm>
            <a:off x="7972502" y="5930681"/>
            <a:ext cx="149517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00" dirty="0"/>
              <a:t>（</a:t>
            </a:r>
            <a:r>
              <a:rPr lang="en-US" altLang="zh-CN" sz="2200" dirty="0"/>
              <a:t>20.47</a:t>
            </a:r>
            <a:r>
              <a:rPr lang="zh-CN" altLang="en-US" sz="2200" dirty="0"/>
              <a:t>）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5B5AB8D-F90E-4ACC-924F-0391C108A57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74107" y="2562045"/>
            <a:ext cx="9433407" cy="3918749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880243"/>
            <a:ext cx="9150537" cy="5282785"/>
          </a:xfr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DCE8016-E562-480D-B2A5-84EEDC04BF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94111" y="1282129"/>
            <a:ext cx="3228579" cy="14611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1165674"/>
            <a:ext cx="9113820" cy="4526652"/>
          </a:xfr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779404"/>
            <a:ext cx="8928100" cy="5842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B83ED4E-0657-48EF-BECC-CB45F446BF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0560" y="1561533"/>
            <a:ext cx="5600939" cy="167492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922ED88-A50A-486C-88A2-AEB7610377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5394" y="2380022"/>
            <a:ext cx="3991997" cy="165569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42072" y="797398"/>
            <a:ext cx="8850621" cy="5263203"/>
          </a:xfr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DC5E923-00BD-4F8F-8EF9-CE42BFC231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8289" y="3547344"/>
            <a:ext cx="3448809" cy="51945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BD07D21-D8C7-40E6-89D1-882E29563A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90364" y="1553538"/>
            <a:ext cx="5301636" cy="172130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40437" y="1428449"/>
            <a:ext cx="10132438" cy="3354566"/>
          </a:xfr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68169" y="815289"/>
            <a:ext cx="9655662" cy="5227421"/>
          </a:xfr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76470" y="573006"/>
            <a:ext cx="10515600" cy="61885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dirty="0">
                <a:latin typeface="+mn-lt"/>
                <a:cs typeface="+mn-ea"/>
                <a:sym typeface="+mn-lt"/>
              </a:rPr>
              <a:t>3.2</a:t>
            </a:r>
            <a:r>
              <a:rPr lang="zh-CN" altLang="en-US" dirty="0">
                <a:latin typeface="+mn-lt"/>
                <a:cs typeface="+mn-ea"/>
                <a:sym typeface="+mn-lt"/>
              </a:rPr>
              <a:t> </a:t>
            </a:r>
            <a:r>
              <a:rPr lang="ja-JP" altLang="en-US" dirty="0">
                <a:latin typeface="+mn-lt"/>
                <a:cs typeface="+mn-ea"/>
                <a:sym typeface="+mn-lt"/>
              </a:rPr>
              <a:t>变分参数</a:t>
            </a:r>
            <a:r>
              <a:rPr lang="zh-CN" altLang="en-US" dirty="0">
                <a:latin typeface="+mn-lt"/>
                <a:cs typeface="+mn-ea"/>
                <a:sym typeface="+mn-lt"/>
              </a:rPr>
              <a:t>    </a:t>
            </a:r>
            <a:r>
              <a:rPr lang="ja-JP" altLang="en-US" dirty="0">
                <a:latin typeface="+mn-lt"/>
                <a:cs typeface="+mn-ea"/>
                <a:sym typeface="+mn-lt"/>
              </a:rPr>
              <a:t>和</a:t>
            </a:r>
            <a:r>
              <a:rPr lang="zh-CN" altLang="en-US" dirty="0">
                <a:latin typeface="+mn-lt"/>
                <a:cs typeface="+mn-ea"/>
                <a:sym typeface="+mn-lt"/>
              </a:rPr>
              <a:t>    </a:t>
            </a:r>
            <a:r>
              <a:rPr lang="ja-JP" altLang="en-US" dirty="0">
                <a:latin typeface="+mn-lt"/>
                <a:cs typeface="+mn-ea"/>
                <a:sym typeface="+mn-lt"/>
              </a:rPr>
              <a:t>的估计</a:t>
            </a:r>
            <a:endParaRPr lang="en-GB" dirty="0">
              <a:latin typeface="+mn-lt"/>
              <a:cs typeface="+mn-ea"/>
              <a:sym typeface="+mn-lt"/>
            </a:endParaRPr>
          </a:p>
          <a:p>
            <a:r>
              <a:rPr lang="ja-JP" altLang="en-US" sz="2400" dirty="0">
                <a:latin typeface="+mn-lt"/>
                <a:cs typeface="+mn-ea"/>
                <a:sym typeface="+mn-lt"/>
              </a:rPr>
              <a:t>首先通过证据下界最优化估计参数</a:t>
            </a:r>
            <a:r>
              <a:rPr lang="zh-CN" altLang="en-US" sz="2400" dirty="0">
                <a:latin typeface="+mn-lt"/>
                <a:cs typeface="+mn-ea"/>
                <a:sym typeface="+mn-lt"/>
              </a:rPr>
              <a:t>   。</a:t>
            </a:r>
            <a:endParaRPr lang="en-GB" altLang="ja-JP" sz="2400" dirty="0">
              <a:latin typeface="+mn-lt"/>
              <a:cs typeface="+mn-ea"/>
              <a:sym typeface="+mn-lt"/>
            </a:endParaRPr>
          </a:p>
          <a:p>
            <a:r>
              <a:rPr lang="zh-CN" altLang="en-US" sz="2400" dirty="0">
                <a:latin typeface="+mn-lt"/>
                <a:cs typeface="+mn-ea"/>
                <a:sym typeface="+mn-lt"/>
              </a:rPr>
              <a:t>      </a:t>
            </a:r>
            <a:r>
              <a:rPr lang="ja-JP" altLang="en-US" sz="2400" dirty="0">
                <a:latin typeface="+mn-lt"/>
                <a:cs typeface="+mn-ea"/>
                <a:sym typeface="+mn-lt"/>
              </a:rPr>
              <a:t>表示第</a:t>
            </a:r>
            <a:r>
              <a:rPr lang="en-US" sz="2400" dirty="0">
                <a:latin typeface="+mn-lt"/>
                <a:cs typeface="+mn-ea"/>
                <a:sym typeface="+mn-lt"/>
              </a:rPr>
              <a:t>n</a:t>
            </a:r>
            <a:r>
              <a:rPr lang="ja-JP" altLang="en-US" sz="2400" dirty="0">
                <a:latin typeface="+mn-lt"/>
                <a:cs typeface="+mn-ea"/>
                <a:sym typeface="+mn-lt"/>
              </a:rPr>
              <a:t>个位置的单词是由第 </a:t>
            </a:r>
            <a:r>
              <a:rPr lang="en-US" sz="2400" dirty="0">
                <a:latin typeface="+mn-lt"/>
                <a:cs typeface="+mn-ea"/>
                <a:sym typeface="+mn-lt"/>
              </a:rPr>
              <a:t>k </a:t>
            </a:r>
            <a:r>
              <a:rPr lang="ja-JP" altLang="en-US" sz="2400" dirty="0">
                <a:latin typeface="+mn-lt"/>
                <a:cs typeface="+mn-ea"/>
                <a:sym typeface="+mn-lt"/>
              </a:rPr>
              <a:t>个话题生成的概率</a:t>
            </a:r>
            <a:r>
              <a:rPr lang="zh-CN" altLang="en-US" sz="2400" dirty="0">
                <a:latin typeface="+mn-lt"/>
                <a:cs typeface="+mn-ea"/>
                <a:sym typeface="+mn-lt"/>
              </a:rPr>
              <a:t>。</a:t>
            </a:r>
            <a:r>
              <a:rPr lang="ja-JP" altLang="en-US" sz="2400" dirty="0">
                <a:latin typeface="+mn-lt"/>
                <a:cs typeface="+mn-ea"/>
                <a:sym typeface="+mn-lt"/>
              </a:rPr>
              <a:t>考虑式（</a:t>
            </a:r>
            <a:r>
              <a:rPr lang="en-US" altLang="ja-JP" sz="2400" dirty="0">
                <a:latin typeface="+mn-lt"/>
                <a:cs typeface="+mn-ea"/>
                <a:sym typeface="+mn-lt"/>
              </a:rPr>
              <a:t>20.47</a:t>
            </a:r>
            <a:r>
              <a:rPr lang="ja-JP" altLang="en-US" sz="2400" dirty="0">
                <a:latin typeface="+mn-lt"/>
                <a:cs typeface="+mn-ea"/>
                <a:sym typeface="+mn-lt"/>
              </a:rPr>
              <a:t>）关</a:t>
            </a:r>
            <a:endParaRPr lang="en-US" altLang="ja-JP" sz="2400" dirty="0">
              <a:latin typeface="+mn-lt"/>
              <a:cs typeface="+mn-ea"/>
              <a:sym typeface="+mn-lt"/>
            </a:endParaRPr>
          </a:p>
          <a:p>
            <a:pPr marL="0" indent="0">
              <a:buNone/>
            </a:pPr>
            <a:r>
              <a:rPr lang="en-US" altLang="ja-JP" sz="2400" dirty="0">
                <a:latin typeface="+mn-lt"/>
                <a:cs typeface="+mn-ea"/>
                <a:sym typeface="+mn-lt"/>
              </a:rPr>
              <a:t>   </a:t>
            </a:r>
            <a:r>
              <a:rPr lang="ja-JP" altLang="en-US" sz="2400" dirty="0">
                <a:latin typeface="+mn-lt"/>
                <a:cs typeface="+mn-ea"/>
                <a:sym typeface="+mn-lt"/>
              </a:rPr>
              <a:t>于</a:t>
            </a:r>
            <a:r>
              <a:rPr lang="en-US" altLang="ja-JP" sz="2400" dirty="0">
                <a:latin typeface="+mn-lt"/>
                <a:cs typeface="+mn-ea"/>
                <a:sym typeface="+mn-lt"/>
              </a:rPr>
              <a:t>	</a:t>
            </a:r>
            <a:r>
              <a:rPr lang="zh-CN" altLang="en-US" sz="2400" dirty="0">
                <a:latin typeface="+mn-lt"/>
                <a:cs typeface="+mn-ea"/>
                <a:sym typeface="+mn-lt"/>
              </a:rPr>
              <a:t>  </a:t>
            </a:r>
            <a:r>
              <a:rPr lang="ja-JP" altLang="en-US" sz="2400" dirty="0">
                <a:latin typeface="+mn-lt"/>
                <a:cs typeface="+mn-ea"/>
                <a:sym typeface="+mn-lt"/>
              </a:rPr>
              <a:t>的最大化， </a:t>
            </a:r>
            <a:r>
              <a:rPr lang="zh-CN" altLang="en-US" sz="2400" dirty="0">
                <a:latin typeface="+mn-lt"/>
                <a:cs typeface="+mn-ea"/>
                <a:sym typeface="+mn-lt"/>
              </a:rPr>
              <a:t>   </a:t>
            </a:r>
            <a:r>
              <a:rPr lang="ja-JP" altLang="en-US" sz="2400" dirty="0">
                <a:latin typeface="+mn-lt"/>
                <a:cs typeface="+mn-ea"/>
                <a:sym typeface="+mn-lt"/>
              </a:rPr>
              <a:t>满足约束条件</a:t>
            </a:r>
            <a:endParaRPr lang="en-GB" altLang="ja-JP" sz="2400" dirty="0">
              <a:latin typeface="+mn-lt"/>
              <a:cs typeface="+mn-ea"/>
              <a:sym typeface="+mn-lt"/>
            </a:endParaRPr>
          </a:p>
          <a:p>
            <a:endParaRPr lang="en-GB" altLang="ja-JP" dirty="0">
              <a:latin typeface="+mn-lt"/>
              <a:cs typeface="+mn-ea"/>
              <a:sym typeface="+mn-lt"/>
            </a:endParaRPr>
          </a:p>
          <a:p>
            <a:r>
              <a:rPr lang="ja-JP" altLang="en-US" sz="2400" dirty="0">
                <a:cs typeface="+mn-ea"/>
                <a:sym typeface="+mn-lt"/>
              </a:rPr>
              <a:t>包含</a:t>
            </a:r>
            <a:r>
              <a:rPr lang="zh-CN" altLang="en-US" sz="2400" dirty="0">
                <a:cs typeface="+mn-ea"/>
                <a:sym typeface="+mn-lt"/>
              </a:rPr>
              <a:t>     </a:t>
            </a:r>
            <a:r>
              <a:rPr lang="ja-JP" altLang="en-US" sz="2400" dirty="0">
                <a:cs typeface="+mn-ea"/>
                <a:sym typeface="+mn-lt"/>
              </a:rPr>
              <a:t>的约束最优化问题</a:t>
            </a:r>
            <a:r>
              <a:rPr lang="zh-CN" altLang="en-US" sz="2400" dirty="0">
                <a:cs typeface="+mn-ea"/>
                <a:sym typeface="+mn-lt"/>
              </a:rPr>
              <a:t>的</a:t>
            </a:r>
            <a:r>
              <a:rPr lang="ja-JP" altLang="en-US" sz="2400" dirty="0">
                <a:cs typeface="+mn-ea"/>
                <a:sym typeface="+mn-lt"/>
              </a:rPr>
              <a:t>拉格朗日函数为</a:t>
            </a:r>
            <a:endParaRPr lang="en-US" altLang="ja-JP" sz="2400" dirty="0">
              <a:cs typeface="+mn-ea"/>
              <a:sym typeface="+mn-lt"/>
            </a:endParaRPr>
          </a:p>
          <a:p>
            <a:endParaRPr lang="en-US" altLang="ja-JP" dirty="0">
              <a:cs typeface="+mn-ea"/>
              <a:sym typeface="+mn-lt"/>
            </a:endParaRPr>
          </a:p>
          <a:p>
            <a:endParaRPr lang="en-US" altLang="ja-JP" dirty="0">
              <a:cs typeface="+mn-ea"/>
              <a:sym typeface="+mn-lt"/>
            </a:endParaRPr>
          </a:p>
          <a:p>
            <a:r>
              <a:rPr lang="ja-JP" altLang="en-US" sz="2400" dirty="0">
                <a:cs typeface="+mn-ea"/>
                <a:sym typeface="+mn-lt"/>
              </a:rPr>
              <a:t>这里</a:t>
            </a:r>
            <a:r>
              <a:rPr lang="zh-CN" altLang="en-US" sz="2400" dirty="0">
                <a:cs typeface="+mn-ea"/>
                <a:sym typeface="+mn-lt"/>
              </a:rPr>
              <a:t>      </a:t>
            </a:r>
            <a:r>
              <a:rPr lang="ja-JP" altLang="en-US" sz="2400" dirty="0">
                <a:cs typeface="+mn-ea"/>
                <a:sym typeface="+mn-lt"/>
              </a:rPr>
              <a:t>是（在第</a:t>
            </a:r>
            <a:r>
              <a:rPr lang="en-US" altLang="zh-CN" sz="2400" dirty="0">
                <a:cs typeface="+mn-ea"/>
                <a:sym typeface="+mn-lt"/>
              </a:rPr>
              <a:t>n</a:t>
            </a:r>
            <a:r>
              <a:rPr lang="ja-JP" altLang="en-US" sz="2400" dirty="0">
                <a:cs typeface="+mn-ea"/>
                <a:sym typeface="+mn-lt"/>
              </a:rPr>
              <a:t>个位置）由第</a:t>
            </a:r>
            <a:r>
              <a:rPr lang="en-GB" altLang="ja-JP" sz="2400" dirty="0">
                <a:cs typeface="+mn-ea"/>
                <a:sym typeface="+mn-lt"/>
              </a:rPr>
              <a:t>k</a:t>
            </a:r>
            <a:r>
              <a:rPr lang="ja-JP" altLang="en-US" sz="2400" dirty="0">
                <a:cs typeface="+mn-ea"/>
                <a:sym typeface="+mn-lt"/>
              </a:rPr>
              <a:t>个话题生成第</a:t>
            </a:r>
            <a:r>
              <a:rPr lang="en-GB" altLang="ja-JP" sz="2400" dirty="0">
                <a:cs typeface="+mn-ea"/>
                <a:sym typeface="+mn-lt"/>
              </a:rPr>
              <a:t>v</a:t>
            </a:r>
            <a:r>
              <a:rPr lang="ja-JP" altLang="en-US" sz="2400" dirty="0">
                <a:cs typeface="+mn-ea"/>
                <a:sym typeface="+mn-lt"/>
              </a:rPr>
              <a:t>个单词的概率 </a:t>
            </a:r>
            <a:endParaRPr lang="en-US" altLang="zh-CN" sz="2400" dirty="0">
              <a:cs typeface="+mn-ea"/>
              <a:sym typeface="+mn-lt"/>
            </a:endParaRPr>
          </a:p>
          <a:p>
            <a:r>
              <a:rPr lang="ja-JP" altLang="en-US" sz="2400" dirty="0">
                <a:cs typeface="+mn-ea"/>
                <a:sym typeface="+mn-lt"/>
              </a:rPr>
              <a:t>对</a:t>
            </a:r>
            <a:r>
              <a:rPr lang="zh-CN" altLang="en-US" sz="2400" dirty="0">
                <a:cs typeface="+mn-ea"/>
                <a:sym typeface="+mn-lt"/>
              </a:rPr>
              <a:t>      </a:t>
            </a:r>
            <a:r>
              <a:rPr lang="ja-JP" altLang="en-US" sz="2400" dirty="0">
                <a:cs typeface="+mn-ea"/>
                <a:sym typeface="+mn-lt"/>
              </a:rPr>
              <a:t>求偏导数得</a:t>
            </a:r>
            <a:endParaRPr lang="en-US" altLang="zh-CN" sz="2400" dirty="0">
              <a:cs typeface="+mn-ea"/>
              <a:sym typeface="+mn-lt"/>
            </a:endParaRPr>
          </a:p>
          <a:p>
            <a:endParaRPr lang="en-GB" altLang="ja-JP" dirty="0">
              <a:cs typeface="+mn-ea"/>
              <a:sym typeface="+mn-lt"/>
            </a:endParaRPr>
          </a:p>
          <a:p>
            <a:endParaRPr lang="en-GB" altLang="ja-JP" dirty="0">
              <a:latin typeface="+mn-lt"/>
              <a:cs typeface="+mn-ea"/>
              <a:sym typeface="+mn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1926" y="632117"/>
            <a:ext cx="279400" cy="2921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8397" y="638467"/>
            <a:ext cx="228600" cy="279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0364" y="1152638"/>
            <a:ext cx="228600" cy="2794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2221" y="1590270"/>
            <a:ext cx="444500" cy="2667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7593" y="2075839"/>
            <a:ext cx="444500" cy="2667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8246" y="2037226"/>
            <a:ext cx="444500" cy="2667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6"/>
          <a:srcRect t="-1" r="5377" b="4565"/>
          <a:stretch>
            <a:fillRect/>
          </a:stretch>
        </p:blipFill>
        <p:spPr>
          <a:xfrm>
            <a:off x="5627341" y="1880273"/>
            <a:ext cx="1117600" cy="75145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FBAAECB-CFD1-4F01-8EAC-7EEA3F2F9D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10712" y="3309570"/>
            <a:ext cx="7881127" cy="1187407"/>
          </a:xfrm>
          <a:prstGeom prst="rect">
            <a:avLst/>
          </a:prstGeom>
        </p:spPr>
      </p:pic>
      <p:pic>
        <p:nvPicPr>
          <p:cNvPr id="14" name="Picture 15">
            <a:extLst>
              <a:ext uri="{FF2B5EF4-FFF2-40B4-BE49-F238E27FC236}">
                <a16:creationId xmlns:a16="http://schemas.microsoft.com/office/drawing/2014/main" id="{D6D66BFB-C3BA-40E7-94F1-D3A46A108E0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11500" y="5410200"/>
            <a:ext cx="5969000" cy="749300"/>
          </a:xfrm>
          <a:prstGeom prst="rect">
            <a:avLst/>
          </a:prstGeom>
        </p:spPr>
      </p:pic>
      <p:pic>
        <p:nvPicPr>
          <p:cNvPr id="15" name="Picture 10">
            <a:extLst>
              <a:ext uri="{FF2B5EF4-FFF2-40B4-BE49-F238E27FC236}">
                <a16:creationId xmlns:a16="http://schemas.microsoft.com/office/drawing/2014/main" id="{18B2ECE5-F32A-4BAD-AA50-94DFD317C5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70496" y="3042870"/>
            <a:ext cx="444500" cy="266700"/>
          </a:xfrm>
          <a:prstGeom prst="rect">
            <a:avLst/>
          </a:prstGeom>
        </p:spPr>
      </p:pic>
      <p:pic>
        <p:nvPicPr>
          <p:cNvPr id="16" name="Picture 13">
            <a:extLst>
              <a:ext uri="{FF2B5EF4-FFF2-40B4-BE49-F238E27FC236}">
                <a16:creationId xmlns:a16="http://schemas.microsoft.com/office/drawing/2014/main" id="{3966BB5C-CB29-486F-87D2-7CBC28D12AB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62182" y="4449812"/>
            <a:ext cx="431800" cy="292100"/>
          </a:xfrm>
          <a:prstGeom prst="rect">
            <a:avLst/>
          </a:prstGeom>
        </p:spPr>
      </p:pic>
      <p:pic>
        <p:nvPicPr>
          <p:cNvPr id="17" name="Picture 14">
            <a:extLst>
              <a:ext uri="{FF2B5EF4-FFF2-40B4-BE49-F238E27FC236}">
                <a16:creationId xmlns:a16="http://schemas.microsoft.com/office/drawing/2014/main" id="{CB76B192-DFE0-40A7-B9F3-141999C972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4411" y="4937117"/>
            <a:ext cx="444500" cy="2667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63F8B8CB-4DFE-4FBB-B34A-C874EF77D86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14996" y="7655"/>
            <a:ext cx="8150571" cy="3385844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51588" y="489744"/>
            <a:ext cx="10515600" cy="6222076"/>
          </a:xfrm>
        </p:spPr>
        <p:txBody>
          <a:bodyPr/>
          <a:lstStyle/>
          <a:p>
            <a:r>
              <a:rPr lang="ja-JP" altLang="en-US" sz="2200" dirty="0">
                <a:latin typeface="+mn-lt"/>
                <a:cs typeface="+mn-ea"/>
                <a:sym typeface="+mn-lt"/>
              </a:rPr>
              <a:t>令偏导数为零，得到参数</a:t>
            </a:r>
            <a:r>
              <a:rPr lang="zh-CN" altLang="en-US" sz="2200" dirty="0">
                <a:latin typeface="+mn-lt"/>
                <a:cs typeface="+mn-ea"/>
                <a:sym typeface="+mn-lt"/>
              </a:rPr>
              <a:t>      </a:t>
            </a:r>
            <a:r>
              <a:rPr lang="ja-JP" altLang="en-US" sz="2200" dirty="0">
                <a:latin typeface="+mn-lt"/>
                <a:cs typeface="+mn-ea"/>
                <a:sym typeface="+mn-lt"/>
              </a:rPr>
              <a:t>的估计值 </a:t>
            </a:r>
            <a:endParaRPr lang="en-GB" altLang="ja-JP" sz="2200" dirty="0">
              <a:latin typeface="+mn-lt"/>
              <a:cs typeface="+mn-ea"/>
              <a:sym typeface="+mn-lt"/>
            </a:endParaRPr>
          </a:p>
          <a:p>
            <a:endParaRPr lang="en-GB" dirty="0">
              <a:latin typeface="+mn-lt"/>
              <a:cs typeface="+mn-ea"/>
              <a:sym typeface="+mn-lt"/>
            </a:endParaRPr>
          </a:p>
          <a:p>
            <a:endParaRPr lang="en-GB" dirty="0">
              <a:latin typeface="+mn-lt"/>
              <a:cs typeface="+mn-ea"/>
              <a:sym typeface="+mn-lt"/>
            </a:endParaRPr>
          </a:p>
          <a:p>
            <a:r>
              <a:rPr lang="ja-JP" altLang="en-US" sz="2200" dirty="0">
                <a:latin typeface="+mn-lt"/>
                <a:cs typeface="+mn-ea"/>
                <a:sym typeface="+mn-lt"/>
              </a:rPr>
              <a:t>接着通过证据下界最优化估计参数</a:t>
            </a:r>
            <a:r>
              <a:rPr lang="zh-CN" altLang="en-US" sz="2200" dirty="0">
                <a:latin typeface="+mn-lt"/>
                <a:cs typeface="+mn-ea"/>
                <a:sym typeface="+mn-lt"/>
              </a:rPr>
              <a:t>    </a:t>
            </a:r>
            <a:r>
              <a:rPr lang="ja-JP" altLang="en-US" sz="2200" dirty="0">
                <a:latin typeface="+mn-lt"/>
                <a:cs typeface="+mn-ea"/>
                <a:sym typeface="+mn-lt"/>
              </a:rPr>
              <a:t>。 </a:t>
            </a:r>
            <a:r>
              <a:rPr lang="zh-CN" altLang="en-US" sz="2200" dirty="0">
                <a:latin typeface="+mn-lt"/>
                <a:cs typeface="+mn-ea"/>
                <a:sym typeface="+mn-lt"/>
              </a:rPr>
              <a:t>   </a:t>
            </a:r>
            <a:r>
              <a:rPr lang="ja-JP" altLang="en-US" sz="2200" dirty="0">
                <a:latin typeface="+mn-lt"/>
                <a:cs typeface="+mn-ea"/>
                <a:sym typeface="+mn-lt"/>
              </a:rPr>
              <a:t>是第 </a:t>
            </a:r>
            <a:r>
              <a:rPr lang="en-US" sz="2200" dirty="0">
                <a:latin typeface="+mn-lt"/>
                <a:cs typeface="+mn-ea"/>
                <a:sym typeface="+mn-lt"/>
              </a:rPr>
              <a:t>k </a:t>
            </a:r>
            <a:r>
              <a:rPr lang="ja-JP" altLang="en-US" sz="2200" dirty="0">
                <a:latin typeface="+mn-lt"/>
                <a:cs typeface="+mn-ea"/>
                <a:sym typeface="+mn-lt"/>
              </a:rPr>
              <a:t>个话题的狄利克雷分布参数。考虑式（</a:t>
            </a:r>
            <a:r>
              <a:rPr lang="en-US" altLang="ja-JP" sz="2200" dirty="0">
                <a:latin typeface="+mn-lt"/>
                <a:cs typeface="+mn-ea"/>
                <a:sym typeface="+mn-lt"/>
              </a:rPr>
              <a:t>20.47</a:t>
            </a:r>
            <a:r>
              <a:rPr lang="ja-JP" altLang="en-US" sz="2200" dirty="0">
                <a:latin typeface="+mn-lt"/>
                <a:cs typeface="+mn-ea"/>
                <a:sym typeface="+mn-lt"/>
              </a:rPr>
              <a:t>）关于</a:t>
            </a:r>
            <a:r>
              <a:rPr lang="zh-CN" altLang="en-US" sz="2200" dirty="0">
                <a:latin typeface="+mn-lt"/>
                <a:cs typeface="+mn-ea"/>
                <a:sym typeface="+mn-lt"/>
              </a:rPr>
              <a:t>     </a:t>
            </a:r>
            <a:r>
              <a:rPr lang="ja-JP" altLang="en-US" sz="2200" dirty="0">
                <a:latin typeface="+mn-lt"/>
                <a:cs typeface="+mn-ea"/>
                <a:sym typeface="+mn-lt"/>
              </a:rPr>
              <a:t>的最大化 </a:t>
            </a:r>
            <a:endParaRPr lang="en-US" altLang="ja-JP" sz="2200" dirty="0">
              <a:latin typeface="+mn-lt"/>
              <a:cs typeface="+mn-ea"/>
              <a:sym typeface="+mn-lt"/>
            </a:endParaRPr>
          </a:p>
          <a:p>
            <a:endParaRPr lang="en-US" sz="2400" dirty="0">
              <a:latin typeface="+mn-lt"/>
              <a:cs typeface="+mn-ea"/>
              <a:sym typeface="+mn-lt"/>
            </a:endParaRPr>
          </a:p>
          <a:p>
            <a:endParaRPr lang="en-US" sz="2400" dirty="0">
              <a:latin typeface="+mn-lt"/>
              <a:cs typeface="+mn-ea"/>
              <a:sym typeface="+mn-lt"/>
            </a:endParaRPr>
          </a:p>
          <a:p>
            <a:endParaRPr lang="en-US" sz="2400" dirty="0">
              <a:latin typeface="+mn-lt"/>
              <a:cs typeface="+mn-ea"/>
              <a:sym typeface="+mn-lt"/>
            </a:endParaRPr>
          </a:p>
          <a:p>
            <a:endParaRPr lang="en-US" sz="2400" dirty="0">
              <a:latin typeface="+mn-lt"/>
              <a:cs typeface="+mn-ea"/>
              <a:sym typeface="+mn-lt"/>
            </a:endParaRPr>
          </a:p>
          <a:p>
            <a:endParaRPr lang="en-US" altLang="ja-JP" sz="2200" dirty="0">
              <a:cs typeface="+mn-ea"/>
              <a:sym typeface="+mn-lt"/>
            </a:endParaRPr>
          </a:p>
          <a:p>
            <a:r>
              <a:rPr lang="ja-JP" altLang="en-US" sz="2200" dirty="0">
                <a:cs typeface="+mn-ea"/>
                <a:sym typeface="+mn-lt"/>
              </a:rPr>
              <a:t>简化为</a:t>
            </a:r>
            <a:endParaRPr lang="en-US" altLang="ja-JP" sz="2200" dirty="0">
              <a:cs typeface="+mn-ea"/>
              <a:sym typeface="+mn-lt"/>
            </a:endParaRPr>
          </a:p>
          <a:p>
            <a:pPr marL="0" indent="0">
              <a:buNone/>
            </a:pPr>
            <a:endParaRPr lang="en-US" altLang="ja-JP" sz="2200" dirty="0">
              <a:cs typeface="+mn-ea"/>
              <a:sym typeface="+mn-lt"/>
            </a:endParaRPr>
          </a:p>
          <a:p>
            <a:r>
              <a:rPr lang="ja-JP" altLang="en-US" sz="2200" dirty="0">
                <a:cs typeface="+mn-ea"/>
                <a:sym typeface="+mn-lt"/>
              </a:rPr>
              <a:t>对</a:t>
            </a:r>
            <a:r>
              <a:rPr lang="en-GB" altLang="ja-JP" sz="2200" dirty="0">
                <a:cs typeface="+mn-ea"/>
                <a:sym typeface="+mn-lt"/>
              </a:rPr>
              <a:t>	</a:t>
            </a:r>
            <a:r>
              <a:rPr lang="zh-CN" altLang="en-US" sz="2200" dirty="0">
                <a:cs typeface="+mn-ea"/>
                <a:sym typeface="+mn-lt"/>
              </a:rPr>
              <a:t> </a:t>
            </a:r>
            <a:r>
              <a:rPr lang="ja-JP" altLang="en-GB" sz="2200" dirty="0">
                <a:cs typeface="+mn-ea"/>
                <a:sym typeface="+mn-lt"/>
              </a:rPr>
              <a:t>求</a:t>
            </a:r>
            <a:r>
              <a:rPr lang="ja-JP" altLang="en-US" sz="2200" dirty="0">
                <a:cs typeface="+mn-ea"/>
                <a:sym typeface="+mn-lt"/>
              </a:rPr>
              <a:t>偏导数得</a:t>
            </a:r>
            <a:endParaRPr lang="en-GB" altLang="ja-JP" sz="2200" dirty="0">
              <a:cs typeface="+mn-ea"/>
              <a:sym typeface="+mn-lt"/>
            </a:endParaRPr>
          </a:p>
          <a:p>
            <a:endParaRPr lang="en-GB" altLang="ja-JP" sz="2400" dirty="0">
              <a:cs typeface="+mn-ea"/>
              <a:sym typeface="+mn-lt"/>
            </a:endParaRPr>
          </a:p>
          <a:p>
            <a:endParaRPr lang="en-US" sz="2400" dirty="0">
              <a:latin typeface="+mn-lt"/>
              <a:cs typeface="+mn-ea"/>
              <a:sym typeface="+mn-lt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4981" y="542416"/>
            <a:ext cx="444500" cy="2667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5899" y="966391"/>
            <a:ext cx="4254500" cy="9525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9946" y="1958079"/>
            <a:ext cx="279400" cy="2921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84489" y="1976088"/>
            <a:ext cx="330200" cy="3175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22356" y="2271382"/>
            <a:ext cx="330200" cy="3175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17371" y="2550305"/>
            <a:ext cx="8584033" cy="1898277"/>
          </a:xfrm>
          <a:prstGeom prst="rect">
            <a:avLst/>
          </a:prstGeom>
        </p:spPr>
      </p:pic>
      <p:grpSp>
        <p:nvGrpSpPr>
          <p:cNvPr id="12" name="Group 7">
            <a:extLst>
              <a:ext uri="{FF2B5EF4-FFF2-40B4-BE49-F238E27FC236}">
                <a16:creationId xmlns:a16="http://schemas.microsoft.com/office/drawing/2014/main" id="{3ABBA08D-5AD0-4A05-95AE-AB903A07E6BC}"/>
              </a:ext>
            </a:extLst>
          </p:cNvPr>
          <p:cNvGrpSpPr/>
          <p:nvPr/>
        </p:nvGrpSpPr>
        <p:grpSpPr>
          <a:xfrm>
            <a:off x="1880078" y="4552123"/>
            <a:ext cx="8934061" cy="1141700"/>
            <a:chOff x="1295400" y="2806700"/>
            <a:chExt cx="9601200" cy="1244600"/>
          </a:xfrm>
        </p:grpSpPr>
        <p:pic>
          <p:nvPicPr>
            <p:cNvPr id="13" name="Picture 2">
              <a:extLst>
                <a:ext uri="{FF2B5EF4-FFF2-40B4-BE49-F238E27FC236}">
                  <a16:creationId xmlns:a16="http://schemas.microsoft.com/office/drawing/2014/main" id="{5001F5A3-BB52-4022-A067-74810060A61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295400" y="2806700"/>
              <a:ext cx="9601200" cy="1244600"/>
            </a:xfrm>
            <a:prstGeom prst="rect">
              <a:avLst/>
            </a:prstGeom>
          </p:spPr>
        </p:pic>
        <p:pic>
          <p:nvPicPr>
            <p:cNvPr id="14" name="Picture 3">
              <a:extLst>
                <a:ext uri="{FF2B5EF4-FFF2-40B4-BE49-F238E27FC236}">
                  <a16:creationId xmlns:a16="http://schemas.microsoft.com/office/drawing/2014/main" id="{323D4EB3-DB67-4311-B5F4-1C65CA74240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206014" y="3711065"/>
              <a:ext cx="1092200" cy="340235"/>
            </a:xfrm>
            <a:prstGeom prst="rect">
              <a:avLst/>
            </a:prstGeom>
          </p:spPr>
        </p:pic>
        <p:pic>
          <p:nvPicPr>
            <p:cNvPr id="15" name="Picture 5">
              <a:extLst>
                <a:ext uri="{FF2B5EF4-FFF2-40B4-BE49-F238E27FC236}">
                  <a16:creationId xmlns:a16="http://schemas.microsoft.com/office/drawing/2014/main" id="{423FBAA6-58DF-4B2F-86E2-5DBD332AFD6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 rot="1198876">
              <a:off x="8704788" y="3474651"/>
              <a:ext cx="197472" cy="340235"/>
            </a:xfrm>
            <a:prstGeom prst="rect">
              <a:avLst/>
            </a:prstGeom>
          </p:spPr>
        </p:pic>
        <p:pic>
          <p:nvPicPr>
            <p:cNvPr id="16" name="Picture 6">
              <a:extLst>
                <a:ext uri="{FF2B5EF4-FFF2-40B4-BE49-F238E27FC236}">
                  <a16:creationId xmlns:a16="http://schemas.microsoft.com/office/drawing/2014/main" id="{0954427C-1DDA-406C-8306-8588345449F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 rot="1198876">
              <a:off x="8405239" y="3479910"/>
              <a:ext cx="197472" cy="340235"/>
            </a:xfrm>
            <a:prstGeom prst="rect">
              <a:avLst/>
            </a:prstGeom>
          </p:spPr>
        </p:pic>
      </p:grpSp>
      <p:grpSp>
        <p:nvGrpSpPr>
          <p:cNvPr id="17" name="Group 11">
            <a:extLst>
              <a:ext uri="{FF2B5EF4-FFF2-40B4-BE49-F238E27FC236}">
                <a16:creationId xmlns:a16="http://schemas.microsoft.com/office/drawing/2014/main" id="{32DB7F7F-B195-4B8C-9A7F-9DE1FBC0F471}"/>
              </a:ext>
            </a:extLst>
          </p:cNvPr>
          <p:cNvGrpSpPr/>
          <p:nvPr/>
        </p:nvGrpSpPr>
        <p:grpSpPr>
          <a:xfrm>
            <a:off x="3164200" y="5449541"/>
            <a:ext cx="5702300" cy="990600"/>
            <a:chOff x="3244850" y="4847828"/>
            <a:chExt cx="5702300" cy="990600"/>
          </a:xfrm>
        </p:grpSpPr>
        <p:pic>
          <p:nvPicPr>
            <p:cNvPr id="18" name="Picture 9">
              <a:extLst>
                <a:ext uri="{FF2B5EF4-FFF2-40B4-BE49-F238E27FC236}">
                  <a16:creationId xmlns:a16="http://schemas.microsoft.com/office/drawing/2014/main" id="{3B7B8213-4DFA-415C-9F44-D4E3F0B4E2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244850" y="4847828"/>
              <a:ext cx="5702300" cy="990600"/>
            </a:xfrm>
            <a:prstGeom prst="rect">
              <a:avLst/>
            </a:prstGeom>
          </p:spPr>
        </p:pic>
        <p:pic>
          <p:nvPicPr>
            <p:cNvPr id="19" name="Picture 10">
              <a:extLst>
                <a:ext uri="{FF2B5EF4-FFF2-40B4-BE49-F238E27FC236}">
                  <a16:creationId xmlns:a16="http://schemas.microsoft.com/office/drawing/2014/main" id="{43089164-DEEF-4904-BEE6-38517424D32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610928" y="4847828"/>
              <a:ext cx="850901" cy="534906"/>
            </a:xfrm>
            <a:prstGeom prst="rect">
              <a:avLst/>
            </a:prstGeom>
          </p:spPr>
        </p:pic>
      </p:grpSp>
      <p:pic>
        <p:nvPicPr>
          <p:cNvPr id="20" name="Picture 8">
            <a:extLst>
              <a:ext uri="{FF2B5EF4-FFF2-40B4-BE49-F238E27FC236}">
                <a16:creationId xmlns:a16="http://schemas.microsoft.com/office/drawing/2014/main" id="{FEA3FD8D-B67C-4A01-AA00-2338F2F7F8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57255" y="5825697"/>
            <a:ext cx="330200" cy="3175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52687"/>
            <a:ext cx="10515600" cy="1325563"/>
          </a:xfrm>
        </p:spPr>
        <p:txBody>
          <a:bodyPr>
            <a:normAutofit/>
          </a:bodyPr>
          <a:lstStyle/>
          <a:p>
            <a:r>
              <a:rPr lang="ja-JP" altLang="en-US" sz="2800" dirty="0">
                <a:latin typeface="+mn-lt"/>
                <a:ea typeface="+mn-ea"/>
                <a:cs typeface="+mn-ea"/>
                <a:sym typeface="+mn-lt"/>
              </a:rPr>
              <a:t>分布定义</a:t>
            </a:r>
            <a:endParaRPr lang="en-US" sz="2800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4976330"/>
            <a:ext cx="10825066" cy="1026364"/>
          </a:xfrm>
        </p:spPr>
        <p:txBody>
          <a:bodyPr>
            <a:normAutofit/>
          </a:bodyPr>
          <a:lstStyle/>
          <a:p>
            <a:r>
              <a:rPr lang="ja-JP" altLang="en-US" sz="2400" dirty="0">
                <a:latin typeface="+mn-lt"/>
                <a:cs typeface="+mn-ea"/>
                <a:sym typeface="+mn-lt"/>
              </a:rPr>
              <a:t>当试验的次数 </a:t>
            </a:r>
            <a:r>
              <a:rPr lang="en-US" sz="2400" dirty="0">
                <a:latin typeface="+mn-lt"/>
                <a:cs typeface="+mn-ea"/>
                <a:sym typeface="+mn-lt"/>
              </a:rPr>
              <a:t>n </a:t>
            </a:r>
            <a:r>
              <a:rPr lang="ja-JP" altLang="en-US" sz="2400" dirty="0">
                <a:latin typeface="+mn-lt"/>
                <a:cs typeface="+mn-ea"/>
                <a:sym typeface="+mn-lt"/>
              </a:rPr>
              <a:t>为 </a:t>
            </a:r>
            <a:r>
              <a:rPr lang="en-US" altLang="ja-JP" sz="2400" dirty="0">
                <a:latin typeface="+mn-lt"/>
                <a:cs typeface="+mn-ea"/>
                <a:sym typeface="+mn-lt"/>
              </a:rPr>
              <a:t>1 </a:t>
            </a:r>
            <a:r>
              <a:rPr lang="ja-JP" altLang="en-US" sz="2400" dirty="0">
                <a:latin typeface="+mn-lt"/>
                <a:cs typeface="+mn-ea"/>
                <a:sym typeface="+mn-lt"/>
              </a:rPr>
              <a:t>时，多项分布变成类别分布（</a:t>
            </a:r>
            <a:r>
              <a:rPr lang="en-US" sz="2400" dirty="0">
                <a:latin typeface="+mn-lt"/>
                <a:cs typeface="+mn-ea"/>
                <a:sym typeface="+mn-lt"/>
              </a:rPr>
              <a:t>categorical distribution</a:t>
            </a:r>
            <a:r>
              <a:rPr lang="zh-CN" altLang="en-US" sz="2400" dirty="0">
                <a:latin typeface="+mn-lt"/>
                <a:cs typeface="+mn-ea"/>
                <a:sym typeface="+mn-lt"/>
              </a:rPr>
              <a:t>）</a:t>
            </a:r>
            <a:endParaRPr lang="en-US" sz="2400" dirty="0">
              <a:latin typeface="+mn-lt"/>
              <a:cs typeface="+mn-ea"/>
              <a:sym typeface="+mn-lt"/>
            </a:endParaRPr>
          </a:p>
          <a:p>
            <a:r>
              <a:rPr lang="ja-JP" altLang="en-US" sz="2400" dirty="0">
                <a:latin typeface="+mn-lt"/>
                <a:cs typeface="+mn-ea"/>
                <a:sym typeface="+mn-lt"/>
              </a:rPr>
              <a:t>类别分布表示试验可能出现的 </a:t>
            </a:r>
            <a:r>
              <a:rPr lang="en-US" sz="2400" dirty="0">
                <a:latin typeface="+mn-lt"/>
                <a:cs typeface="+mn-ea"/>
                <a:sym typeface="+mn-lt"/>
              </a:rPr>
              <a:t>k </a:t>
            </a:r>
            <a:r>
              <a:rPr lang="ja-JP" altLang="en-US" sz="2400" dirty="0">
                <a:latin typeface="+mn-lt"/>
                <a:cs typeface="+mn-ea"/>
                <a:sym typeface="+mn-lt"/>
              </a:rPr>
              <a:t>种结果的概率</a:t>
            </a:r>
            <a:endParaRPr lang="en-US" sz="2400" dirty="0">
              <a:latin typeface="+mn-lt"/>
              <a:cs typeface="+mn-ea"/>
              <a:sym typeface="+mn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8252" y="1074159"/>
            <a:ext cx="8508260" cy="390217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8853" y="613698"/>
            <a:ext cx="3128556" cy="656123"/>
          </a:xfrm>
        </p:spPr>
        <p:txBody>
          <a:bodyPr>
            <a:normAutofit/>
          </a:bodyPr>
          <a:lstStyle/>
          <a:p>
            <a:r>
              <a:rPr lang="zh-CN" altLang="en-US" sz="2400" dirty="0">
                <a:latin typeface="+mn-ea"/>
                <a:ea typeface="+mn-ea"/>
                <a:cs typeface="+mn-ea"/>
                <a:sym typeface="+mn-lt"/>
              </a:rPr>
              <a:t>然后令偏导为</a:t>
            </a:r>
            <a:r>
              <a:rPr lang="en-US" altLang="zh-CN" sz="2400" dirty="0">
                <a:latin typeface="+mn-ea"/>
                <a:ea typeface="+mn-ea"/>
                <a:cs typeface="+mn-ea"/>
                <a:sym typeface="+mn-lt"/>
              </a:rPr>
              <a:t>0</a:t>
            </a:r>
            <a:r>
              <a:rPr lang="zh-CN" altLang="en-US" sz="2400" dirty="0">
                <a:latin typeface="+mn-ea"/>
                <a:ea typeface="+mn-ea"/>
                <a:cs typeface="+mn-ea"/>
                <a:sym typeface="+mn-lt"/>
              </a:rPr>
              <a:t>，得到</a:t>
            </a:r>
            <a:endParaRPr lang="en-US" altLang="zh-CN" sz="2400" dirty="0">
              <a:latin typeface="+mn-ea"/>
              <a:ea typeface="+mn-ea"/>
              <a:cs typeface="+mn-ea"/>
              <a:sym typeface="+mn-lt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438" y="1541395"/>
            <a:ext cx="10223123" cy="4896338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C5F9C1A6-90DA-41AE-A298-11B8874BE0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0876" y="401680"/>
            <a:ext cx="2461554" cy="1003928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8441" y="286997"/>
            <a:ext cx="10515600" cy="751811"/>
          </a:xfrm>
        </p:spPr>
        <p:txBody>
          <a:bodyPr>
            <a:normAutofit/>
          </a:bodyPr>
          <a:lstStyle/>
          <a:p>
            <a:r>
              <a:rPr lang="en-US" altLang="zh-CN" sz="3200" dirty="0">
                <a:cs typeface="+mn-ea"/>
                <a:sym typeface="+mn-lt"/>
              </a:rPr>
              <a:t>3.3</a:t>
            </a:r>
            <a:r>
              <a:rPr lang="zh-CN" altLang="en-US" sz="3200" dirty="0">
                <a:cs typeface="+mn-ea"/>
                <a:sym typeface="+mn-lt"/>
              </a:rPr>
              <a:t> </a:t>
            </a:r>
            <a:r>
              <a:rPr lang="ja-JP" altLang="en-US" sz="3200" dirty="0">
                <a:cs typeface="+mn-ea"/>
                <a:sym typeface="+mn-lt"/>
              </a:rPr>
              <a:t>模型参数</a:t>
            </a:r>
            <a:r>
              <a:rPr lang="zh-CN" altLang="en-US" sz="3200" dirty="0">
                <a:cs typeface="+mn-ea"/>
                <a:sym typeface="+mn-lt"/>
              </a:rPr>
              <a:t>    </a:t>
            </a:r>
            <a:r>
              <a:rPr lang="ja-JP" altLang="en-US" sz="3200" dirty="0">
                <a:cs typeface="+mn-ea"/>
                <a:sym typeface="+mn-lt"/>
              </a:rPr>
              <a:t>和</a:t>
            </a:r>
            <a:r>
              <a:rPr lang="zh-CN" altLang="en-US" sz="3200" dirty="0">
                <a:cs typeface="+mn-ea"/>
                <a:sym typeface="+mn-lt"/>
              </a:rPr>
              <a:t>    </a:t>
            </a:r>
            <a:r>
              <a:rPr lang="ja-JP" altLang="en-US" sz="3200" dirty="0">
                <a:cs typeface="+mn-ea"/>
                <a:sym typeface="+mn-lt"/>
              </a:rPr>
              <a:t>的估计</a:t>
            </a:r>
            <a:endParaRPr lang="en-GB" altLang="ja-JP" sz="3200" dirty="0">
              <a:cs typeface="+mn-ea"/>
              <a:sym typeface="+mn-lt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038808"/>
            <a:ext cx="10515600" cy="55961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sz="2400" dirty="0">
                <a:latin typeface="+mn-lt"/>
                <a:cs typeface="+mn-ea"/>
                <a:sym typeface="+mn-lt"/>
              </a:rPr>
              <a:t>给定一个文本合集</a:t>
            </a:r>
            <a:r>
              <a:rPr lang="en-GB" altLang="ja-JP" sz="2400" dirty="0">
                <a:latin typeface="+mn-lt"/>
                <a:cs typeface="+mn-ea"/>
                <a:sym typeface="+mn-lt"/>
              </a:rPr>
              <a:t>			</a:t>
            </a:r>
            <a:r>
              <a:rPr lang="zh-CN" altLang="en-US" sz="2400" dirty="0">
                <a:latin typeface="+mn-lt"/>
                <a:cs typeface="+mn-ea"/>
                <a:sym typeface="+mn-lt"/>
              </a:rPr>
              <a:t>          ，</a:t>
            </a:r>
            <a:r>
              <a:rPr lang="ja-JP" altLang="en-US" sz="2400" dirty="0">
                <a:latin typeface="+mn-lt"/>
                <a:cs typeface="+mn-ea"/>
                <a:sym typeface="+mn-lt"/>
              </a:rPr>
              <a:t>模型参数估计对所有文本同时进行</a:t>
            </a:r>
            <a:endParaRPr lang="en-GB" altLang="ja-JP" sz="2400" dirty="0">
              <a:latin typeface="+mn-lt"/>
              <a:cs typeface="+mn-ea"/>
              <a:sym typeface="+mn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2798" y="442983"/>
            <a:ext cx="381291" cy="38129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5999" y="460016"/>
            <a:ext cx="344236" cy="37702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5956" y="1004526"/>
            <a:ext cx="2933700" cy="508000"/>
          </a:xfrm>
          <a:prstGeom prst="rect">
            <a:avLst/>
          </a:prstGeom>
        </p:spPr>
      </p:pic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2AF862BD-F713-4D23-8936-F31DA30881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55494" y="1414441"/>
            <a:ext cx="8481012" cy="5318601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60928" y="676960"/>
            <a:ext cx="8670144" cy="5504080"/>
          </a:xfr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95350" y="956786"/>
            <a:ext cx="10401300" cy="4944427"/>
          </a:xfr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E3A771DC-7D7F-4696-BA65-333CCEF27FA2}"/>
              </a:ext>
            </a:extLst>
          </p:cNvPr>
          <p:cNvSpPr txBox="1"/>
          <p:nvPr/>
        </p:nvSpPr>
        <p:spPr>
          <a:xfrm>
            <a:off x="4478215" y="2921168"/>
            <a:ext cx="323557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dirty="0"/>
              <a:t>谢谢观看</a:t>
            </a:r>
          </a:p>
        </p:txBody>
      </p:sp>
    </p:spTree>
    <p:extLst>
      <p:ext uri="{BB962C8B-B14F-4D97-AF65-F5344CB8AC3E}">
        <p14:creationId xmlns:p14="http://schemas.microsoft.com/office/powerpoint/2010/main" val="7914752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554346"/>
            <a:ext cx="10515600" cy="23194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3200" dirty="0">
                <a:latin typeface="+mn-lt"/>
                <a:cs typeface="+mn-ea"/>
                <a:sym typeface="+mn-lt"/>
              </a:rPr>
              <a:t>2.</a:t>
            </a:r>
            <a:r>
              <a:rPr lang="zh-CN" altLang="en-US" sz="3200" dirty="0">
                <a:latin typeface="+mn-lt"/>
                <a:cs typeface="+mn-ea"/>
                <a:sym typeface="+mn-lt"/>
              </a:rPr>
              <a:t> </a:t>
            </a:r>
            <a:r>
              <a:rPr lang="ja-JP" altLang="en-US" sz="3200" dirty="0">
                <a:latin typeface="+mn-lt"/>
                <a:cs typeface="+mn-ea"/>
                <a:sym typeface="+mn-lt"/>
              </a:rPr>
              <a:t>狄利克雷分布</a:t>
            </a:r>
            <a:endParaRPr lang="en-GB" altLang="ja-JP" sz="3200" dirty="0">
              <a:latin typeface="+mn-lt"/>
              <a:cs typeface="+mn-ea"/>
              <a:sym typeface="+mn-lt"/>
            </a:endParaRPr>
          </a:p>
          <a:p>
            <a:endParaRPr lang="en-GB" dirty="0">
              <a:latin typeface="+mn-lt"/>
              <a:cs typeface="+mn-ea"/>
              <a:sym typeface="+mn-lt"/>
            </a:endParaRPr>
          </a:p>
          <a:p>
            <a:r>
              <a:rPr lang="ja-JP" altLang="en-US" sz="2400" dirty="0">
                <a:latin typeface="+mn-lt"/>
                <a:cs typeface="+mn-ea"/>
                <a:sym typeface="+mn-lt"/>
              </a:rPr>
              <a:t>狄利克雷分布（</a:t>
            </a:r>
            <a:r>
              <a:rPr lang="en-US" sz="2400" dirty="0">
                <a:latin typeface="+mn-lt"/>
                <a:cs typeface="+mn-ea"/>
                <a:sym typeface="+mn-lt"/>
              </a:rPr>
              <a:t>Dirichlet distribution</a:t>
            </a:r>
            <a:r>
              <a:rPr lang="zh-CN" altLang="en-US" sz="2400" dirty="0">
                <a:latin typeface="+mn-lt"/>
                <a:cs typeface="+mn-ea"/>
                <a:sym typeface="+mn-lt"/>
              </a:rPr>
              <a:t>）</a:t>
            </a:r>
            <a:r>
              <a:rPr lang="ja-JP" altLang="en-US" sz="2400" dirty="0">
                <a:latin typeface="+mn-lt"/>
                <a:cs typeface="+mn-ea"/>
                <a:sym typeface="+mn-lt"/>
              </a:rPr>
              <a:t>是一种多元连续随机变量的概率分布，是贝塔分布</a:t>
            </a:r>
            <a:r>
              <a:rPr lang="zh-CN" altLang="en-US" sz="2400" dirty="0">
                <a:latin typeface="+mn-lt"/>
                <a:cs typeface="+mn-ea"/>
                <a:sym typeface="+mn-lt"/>
              </a:rPr>
              <a:t>（</a:t>
            </a:r>
            <a:r>
              <a:rPr lang="en-US" sz="2400" dirty="0">
                <a:latin typeface="+mn-lt"/>
                <a:cs typeface="+mn-ea"/>
                <a:sym typeface="+mn-lt"/>
              </a:rPr>
              <a:t>beta distribu</a:t>
            </a:r>
            <a:r>
              <a:rPr lang="en-US" altLang="ja-JP" sz="2400" dirty="0">
                <a:latin typeface="+mn-lt"/>
                <a:cs typeface="+mn-ea"/>
                <a:sym typeface="+mn-lt"/>
              </a:rPr>
              <a:t>t</a:t>
            </a:r>
            <a:r>
              <a:rPr lang="en-US" sz="2400" dirty="0">
                <a:latin typeface="+mn-lt"/>
                <a:cs typeface="+mn-ea"/>
                <a:sym typeface="+mn-lt"/>
              </a:rPr>
              <a:t>ion</a:t>
            </a:r>
            <a:r>
              <a:rPr lang="zh-CN" altLang="en-US" sz="2400" dirty="0">
                <a:latin typeface="+mn-lt"/>
                <a:cs typeface="+mn-ea"/>
                <a:sym typeface="+mn-lt"/>
              </a:rPr>
              <a:t>）</a:t>
            </a:r>
            <a:r>
              <a:rPr lang="ja-JP" altLang="en-US" sz="2400" dirty="0">
                <a:latin typeface="+mn-lt"/>
                <a:cs typeface="+mn-ea"/>
                <a:sym typeface="+mn-lt"/>
              </a:rPr>
              <a:t>的扩展</a:t>
            </a:r>
            <a:endParaRPr lang="en-GB" altLang="ja-JP" sz="2400" dirty="0">
              <a:latin typeface="+mn-lt"/>
              <a:cs typeface="+mn-ea"/>
              <a:sym typeface="+mn-lt"/>
            </a:endParaRPr>
          </a:p>
          <a:p>
            <a:r>
              <a:rPr lang="ja-JP" altLang="en-US" sz="2400" dirty="0">
                <a:latin typeface="+mn-lt"/>
                <a:cs typeface="+mn-ea"/>
                <a:sym typeface="+mn-lt"/>
              </a:rPr>
              <a:t>在贝叶斯学习中，狄利克雷分布常作为多项分布的先验分布使用</a:t>
            </a:r>
            <a:endParaRPr lang="en-US" sz="2400" dirty="0">
              <a:latin typeface="+mn-lt"/>
              <a:cs typeface="+mn-ea"/>
              <a:sym typeface="+mn-lt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6503D24-BDA7-4D55-A317-13A8AB7979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5355" y="2873829"/>
            <a:ext cx="9541290" cy="379187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610130"/>
            <a:ext cx="10515600" cy="3240779"/>
          </a:xfrm>
        </p:spPr>
        <p:txBody>
          <a:bodyPr>
            <a:normAutofit/>
          </a:bodyPr>
          <a:lstStyle/>
          <a:p>
            <a:pPr>
              <a:lnSpc>
                <a:spcPts val="1600"/>
              </a:lnSpc>
            </a:pPr>
            <a:endParaRPr lang="en-US" altLang="ja-JP" sz="2400" dirty="0">
              <a:latin typeface="+mn-lt"/>
              <a:cs typeface="+mn-ea"/>
              <a:sym typeface="+mn-lt"/>
            </a:endParaRPr>
          </a:p>
          <a:p>
            <a:pPr>
              <a:lnSpc>
                <a:spcPts val="1600"/>
              </a:lnSpc>
            </a:pPr>
            <a:r>
              <a:rPr lang="ja-JP" altLang="en-US" sz="2400" dirty="0">
                <a:latin typeface="+mn-lt"/>
                <a:cs typeface="+mn-ea"/>
                <a:sym typeface="+mn-lt"/>
              </a:rPr>
              <a:t>由于满足条件</a:t>
            </a:r>
            <a:endParaRPr lang="en-GB" altLang="ja-JP" sz="2400" dirty="0">
              <a:latin typeface="+mn-lt"/>
              <a:cs typeface="+mn-ea"/>
              <a:sym typeface="+mn-lt"/>
            </a:endParaRPr>
          </a:p>
          <a:p>
            <a:pPr marL="0" indent="0">
              <a:lnSpc>
                <a:spcPts val="1600"/>
              </a:lnSpc>
              <a:buNone/>
            </a:pPr>
            <a:endParaRPr lang="en-GB" altLang="ja-JP" sz="2400" dirty="0">
              <a:latin typeface="+mn-lt"/>
              <a:cs typeface="+mn-ea"/>
              <a:sym typeface="+mn-lt"/>
            </a:endParaRPr>
          </a:p>
          <a:p>
            <a:pPr>
              <a:lnSpc>
                <a:spcPts val="1600"/>
              </a:lnSpc>
            </a:pPr>
            <a:r>
              <a:rPr lang="ja-JP" altLang="en-US" sz="2400" dirty="0">
                <a:latin typeface="+mn-lt"/>
                <a:cs typeface="+mn-ea"/>
                <a:sym typeface="+mn-lt"/>
              </a:rPr>
              <a:t>所以</a:t>
            </a:r>
            <a:r>
              <a:rPr lang="zh-CN" altLang="en-US" sz="2400" dirty="0">
                <a:latin typeface="+mn-lt"/>
                <a:cs typeface="+mn-ea"/>
                <a:sym typeface="+mn-lt"/>
              </a:rPr>
              <a:t>服从</a:t>
            </a:r>
            <a:r>
              <a:rPr lang="ja-JP" altLang="en-US" sz="2400" dirty="0">
                <a:latin typeface="+mn-lt"/>
                <a:cs typeface="+mn-ea"/>
                <a:sym typeface="+mn-lt"/>
              </a:rPr>
              <a:t>狄利克雷分布</a:t>
            </a:r>
            <a:r>
              <a:rPr lang="zh-CN" altLang="en-US" sz="2400" dirty="0">
                <a:latin typeface="+mn-lt"/>
                <a:cs typeface="+mn-ea"/>
                <a:sym typeface="+mn-lt"/>
              </a:rPr>
              <a:t>的随机变量   </a:t>
            </a:r>
            <a:endParaRPr lang="en-US" altLang="zh-CN" sz="2400" dirty="0">
              <a:latin typeface="+mn-lt"/>
              <a:cs typeface="+mn-ea"/>
              <a:sym typeface="+mn-lt"/>
            </a:endParaRPr>
          </a:p>
          <a:p>
            <a:pPr marL="0" indent="0">
              <a:lnSpc>
                <a:spcPts val="1600"/>
              </a:lnSpc>
              <a:buNone/>
            </a:pPr>
            <a:r>
              <a:rPr lang="en-US" altLang="ja-JP" sz="2400" dirty="0">
                <a:latin typeface="+mn-lt"/>
                <a:cs typeface="+mn-ea"/>
                <a:sym typeface="+mn-lt"/>
              </a:rPr>
              <a:t>   </a:t>
            </a:r>
            <a:r>
              <a:rPr lang="ja-JP" altLang="en-US" sz="2400" dirty="0">
                <a:latin typeface="+mn-lt"/>
                <a:cs typeface="+mn-ea"/>
                <a:sym typeface="+mn-lt"/>
              </a:rPr>
              <a:t>存在于（</a:t>
            </a:r>
            <a:r>
              <a:rPr lang="en-US" sz="2400" dirty="0">
                <a:latin typeface="+mn-lt"/>
                <a:cs typeface="+mn-ea"/>
                <a:sym typeface="+mn-lt"/>
              </a:rPr>
              <a:t>k-</a:t>
            </a:r>
            <a:r>
              <a:rPr lang="en-US" altLang="ja-JP" sz="2400" dirty="0">
                <a:latin typeface="+mn-lt"/>
                <a:cs typeface="+mn-ea"/>
                <a:sym typeface="+mn-lt"/>
              </a:rPr>
              <a:t>1</a:t>
            </a:r>
            <a:r>
              <a:rPr lang="zh-CN" altLang="en-US" sz="2400" dirty="0">
                <a:latin typeface="+mn-lt"/>
                <a:cs typeface="+mn-ea"/>
                <a:sym typeface="+mn-lt"/>
              </a:rPr>
              <a:t>）</a:t>
            </a:r>
            <a:r>
              <a:rPr lang="ja-JP" altLang="en-US" sz="2400" dirty="0">
                <a:latin typeface="+mn-lt"/>
                <a:cs typeface="+mn-ea"/>
                <a:sym typeface="+mn-lt"/>
              </a:rPr>
              <a:t>维单纯形上</a:t>
            </a:r>
            <a:endParaRPr lang="en-GB" altLang="ja-JP" sz="2400" dirty="0">
              <a:latin typeface="+mn-lt"/>
              <a:cs typeface="+mn-ea"/>
              <a:sym typeface="+mn-lt"/>
            </a:endParaRPr>
          </a:p>
          <a:p>
            <a:pPr>
              <a:lnSpc>
                <a:spcPts val="1600"/>
              </a:lnSpc>
            </a:pPr>
            <a:endParaRPr lang="en-GB" altLang="ja-JP" sz="2400" dirty="0">
              <a:latin typeface="+mn-lt"/>
              <a:cs typeface="+mn-ea"/>
              <a:sym typeface="+mn-lt"/>
            </a:endParaRPr>
          </a:p>
          <a:p>
            <a:pPr>
              <a:lnSpc>
                <a:spcPts val="1600"/>
              </a:lnSpc>
            </a:pPr>
            <a:r>
              <a:rPr lang="ja-JP" altLang="en-US" sz="2400" dirty="0">
                <a:latin typeface="+mn-lt"/>
                <a:cs typeface="+mn-ea"/>
                <a:sym typeface="+mn-lt"/>
              </a:rPr>
              <a:t>右图为二维单纯形上的狄利克雷分布</a:t>
            </a:r>
            <a:endParaRPr lang="en-GB" altLang="ja-JP" sz="2400" dirty="0">
              <a:latin typeface="+mn-lt"/>
              <a:cs typeface="+mn-ea"/>
              <a:sym typeface="+mn-lt"/>
            </a:endParaRPr>
          </a:p>
          <a:p>
            <a:pPr marL="0" indent="0">
              <a:lnSpc>
                <a:spcPts val="1600"/>
              </a:lnSpc>
              <a:buNone/>
            </a:pPr>
            <a:endParaRPr lang="en-GB" altLang="ja-JP" sz="2400" dirty="0">
              <a:latin typeface="+mn-lt"/>
              <a:cs typeface="+mn-ea"/>
              <a:sym typeface="+mn-lt"/>
            </a:endParaRPr>
          </a:p>
          <a:p>
            <a:pPr>
              <a:lnSpc>
                <a:spcPts val="1600"/>
              </a:lnSpc>
            </a:pPr>
            <a:r>
              <a:rPr lang="ja-JP" altLang="en-US" sz="2400" dirty="0">
                <a:latin typeface="+mn-lt"/>
                <a:cs typeface="+mn-ea"/>
                <a:sym typeface="+mn-lt"/>
              </a:rPr>
              <a:t>狄利克雷分布的参数为</a:t>
            </a:r>
            <a:endParaRPr lang="en-US" sz="2400" dirty="0">
              <a:latin typeface="+mn-lt"/>
              <a:cs typeface="+mn-ea"/>
              <a:sym typeface="+mn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3193" y="2582198"/>
            <a:ext cx="2362200" cy="889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6254" y="3527865"/>
            <a:ext cx="228600" cy="2921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/>
          <a:srcRect r="1057" b="11539"/>
          <a:stretch>
            <a:fillRect/>
          </a:stretch>
        </p:blipFill>
        <p:spPr>
          <a:xfrm>
            <a:off x="4263548" y="5214487"/>
            <a:ext cx="3154012" cy="2921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91123" y="3429000"/>
            <a:ext cx="4308100" cy="306563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7"/>
          <a:srcRect t="-19991" r="49997" b="-6774"/>
          <a:stretch/>
        </p:blipFill>
        <p:spPr>
          <a:xfrm>
            <a:off x="7640028" y="4502115"/>
            <a:ext cx="4153099" cy="35417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7"/>
          <a:srcRect l="51222" t="-42309" b="-1"/>
          <a:stretch>
            <a:fillRect/>
          </a:stretch>
        </p:blipFill>
        <p:spPr>
          <a:xfrm>
            <a:off x="7690872" y="4926122"/>
            <a:ext cx="4051409" cy="397613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2CEC900-D714-46C2-BF97-FD227C6F4FE2}"/>
              </a:ext>
            </a:extLst>
          </p:cNvPr>
          <p:cNvSpPr txBox="1">
            <a:spLocks/>
          </p:cNvSpPr>
          <p:nvPr/>
        </p:nvSpPr>
        <p:spPr>
          <a:xfrm>
            <a:off x="838200" y="898175"/>
            <a:ext cx="10515600" cy="15029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200"/>
              </a:lnSpc>
            </a:pPr>
            <a:r>
              <a:rPr lang="ja-JP" altLang="en-US" sz="2400" dirty="0">
                <a:latin typeface="+mn-lt"/>
                <a:cs typeface="+mn-ea"/>
                <a:sym typeface="+mn-lt"/>
              </a:rPr>
              <a:t>式中</a:t>
            </a:r>
            <a:r>
              <a:rPr lang="zh-CN" altLang="en-US" sz="2400" dirty="0">
                <a:latin typeface="+mn-lt"/>
                <a:cs typeface="+mn-ea"/>
                <a:sym typeface="+mn-lt"/>
              </a:rPr>
              <a:t>       </a:t>
            </a:r>
            <a:r>
              <a:rPr lang="ja-JP" altLang="en-US" sz="2400" dirty="0">
                <a:latin typeface="+mn-lt"/>
                <a:cs typeface="+mn-ea"/>
                <a:sym typeface="+mn-lt"/>
              </a:rPr>
              <a:t>是伽马函数，定义为</a:t>
            </a:r>
            <a:endParaRPr lang="en-GB" altLang="ja-JP" sz="2400" dirty="0">
              <a:latin typeface="+mn-lt"/>
              <a:cs typeface="+mn-ea"/>
              <a:sym typeface="+mn-lt"/>
            </a:endParaRPr>
          </a:p>
          <a:p>
            <a:pPr>
              <a:lnSpc>
                <a:spcPts val="3200"/>
              </a:lnSpc>
            </a:pPr>
            <a:r>
              <a:rPr lang="ja-JP" altLang="en-US" sz="2400" dirty="0">
                <a:latin typeface="+mn-lt"/>
                <a:cs typeface="+mn-ea"/>
                <a:sym typeface="+mn-lt"/>
              </a:rPr>
              <a:t>具有性质</a:t>
            </a:r>
            <a:endParaRPr lang="en-GB" altLang="ja-JP" sz="2400" dirty="0">
              <a:latin typeface="+mn-lt"/>
              <a:cs typeface="+mn-ea"/>
              <a:sym typeface="+mn-lt"/>
            </a:endParaRPr>
          </a:p>
          <a:p>
            <a:pPr>
              <a:lnSpc>
                <a:spcPts val="3200"/>
              </a:lnSpc>
            </a:pPr>
            <a:r>
              <a:rPr lang="ja-JP" altLang="en-US" sz="2400" dirty="0">
                <a:latin typeface="+mn-lt"/>
                <a:cs typeface="+mn-ea"/>
                <a:sym typeface="+mn-lt"/>
              </a:rPr>
              <a:t>当 </a:t>
            </a:r>
            <a:r>
              <a:rPr lang="en-US" altLang="ja-JP" sz="2400" dirty="0">
                <a:latin typeface="+mn-lt"/>
                <a:cs typeface="+mn-ea"/>
                <a:sym typeface="+mn-lt"/>
              </a:rPr>
              <a:t>s </a:t>
            </a:r>
            <a:r>
              <a:rPr lang="ja-JP" altLang="en-US" sz="2400" dirty="0">
                <a:latin typeface="+mn-lt"/>
                <a:cs typeface="+mn-ea"/>
                <a:sym typeface="+mn-lt"/>
              </a:rPr>
              <a:t>是自然数时，有</a:t>
            </a:r>
            <a:endParaRPr lang="en-GB" altLang="ja-JP" sz="2400" dirty="0">
              <a:latin typeface="+mn-lt"/>
              <a:cs typeface="+mn-ea"/>
              <a:sym typeface="+mn-lt"/>
            </a:endParaRPr>
          </a:p>
        </p:txBody>
      </p:sp>
      <p:pic>
        <p:nvPicPr>
          <p:cNvPr id="13" name="Picture 3">
            <a:extLst>
              <a:ext uri="{FF2B5EF4-FFF2-40B4-BE49-F238E27FC236}">
                <a16:creationId xmlns:a16="http://schemas.microsoft.com/office/drawing/2014/main" id="{48A0E751-CD3F-4154-82CF-F7C30534218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62195" y="1007090"/>
            <a:ext cx="457200" cy="266700"/>
          </a:xfrm>
          <a:prstGeom prst="rect">
            <a:avLst/>
          </a:prstGeom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AEF6DDDA-8AC1-48AC-848E-DD406D8F305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96697" y="838268"/>
            <a:ext cx="3479800" cy="647700"/>
          </a:xfrm>
          <a:prstGeom prst="rect">
            <a:avLst/>
          </a:prstGeom>
        </p:spPr>
      </p:pic>
      <p:pic>
        <p:nvPicPr>
          <p:cNvPr id="15" name="Picture 5">
            <a:extLst>
              <a:ext uri="{FF2B5EF4-FFF2-40B4-BE49-F238E27FC236}">
                <a16:creationId xmlns:a16="http://schemas.microsoft.com/office/drawing/2014/main" id="{4BF081A8-7B3D-48B7-8F7E-CE0842E5CFF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75380" y="1468093"/>
            <a:ext cx="1955800" cy="393700"/>
          </a:xfrm>
          <a:prstGeom prst="rect">
            <a:avLst/>
          </a:prstGeom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3400DDD2-BDAC-4AE7-AFA0-CC5BC63E938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968393" y="2022338"/>
            <a:ext cx="1397000" cy="381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353" y="3296817"/>
            <a:ext cx="10515600" cy="3331920"/>
          </a:xfrm>
        </p:spPr>
        <p:txBody>
          <a:bodyPr>
            <a:normAutofit fontScale="92500" lnSpcReduction="20000"/>
          </a:bodyPr>
          <a:lstStyle/>
          <a:p>
            <a:endParaRPr lang="en-US" altLang="ja-JP" dirty="0">
              <a:latin typeface="+mn-lt"/>
              <a:cs typeface="+mn-ea"/>
              <a:sym typeface="+mn-lt"/>
            </a:endParaRPr>
          </a:p>
          <a:p>
            <a:r>
              <a:rPr lang="ja-JP" altLang="en-US" sz="2600" dirty="0">
                <a:latin typeface="+mn-lt"/>
                <a:cs typeface="+mn-ea"/>
                <a:sym typeface="+mn-lt"/>
              </a:rPr>
              <a:t>由密度函数的性质</a:t>
            </a:r>
            <a:endParaRPr lang="en-GB" altLang="ja-JP" sz="2600" dirty="0">
              <a:latin typeface="+mn-lt"/>
              <a:cs typeface="+mn-ea"/>
              <a:sym typeface="+mn-lt"/>
            </a:endParaRPr>
          </a:p>
          <a:p>
            <a:endParaRPr lang="en-GB" dirty="0">
              <a:latin typeface="+mn-lt"/>
              <a:cs typeface="+mn-ea"/>
              <a:sym typeface="+mn-lt"/>
            </a:endParaRPr>
          </a:p>
          <a:p>
            <a:endParaRPr lang="en-GB" dirty="0">
              <a:latin typeface="+mn-lt"/>
              <a:cs typeface="+mn-ea"/>
              <a:sym typeface="+mn-lt"/>
            </a:endParaRPr>
          </a:p>
          <a:p>
            <a:endParaRPr lang="en-GB" altLang="ja-JP" dirty="0">
              <a:latin typeface="+mn-lt"/>
              <a:cs typeface="+mn-ea"/>
              <a:sym typeface="+mn-lt"/>
            </a:endParaRPr>
          </a:p>
          <a:p>
            <a:r>
              <a:rPr lang="ja-JP" altLang="en-US" sz="2600" dirty="0">
                <a:latin typeface="+mn-lt"/>
                <a:cs typeface="+mn-ea"/>
                <a:sym typeface="+mn-lt"/>
              </a:rPr>
              <a:t>得</a:t>
            </a:r>
            <a:endParaRPr lang="en-GB" altLang="ja-JP" sz="2600" dirty="0">
              <a:latin typeface="+mn-lt"/>
              <a:cs typeface="+mn-ea"/>
              <a:sym typeface="+mn-lt"/>
            </a:endParaRPr>
          </a:p>
          <a:p>
            <a:endParaRPr lang="en-GB" altLang="ja-JP" dirty="0">
              <a:latin typeface="+mn-lt"/>
              <a:cs typeface="+mn-ea"/>
              <a:sym typeface="+mn-lt"/>
            </a:endParaRPr>
          </a:p>
          <a:p>
            <a:pPr marL="0" indent="0">
              <a:buNone/>
            </a:pPr>
            <a:r>
              <a:rPr lang="zh-CN" altLang="en-US" sz="2600" dirty="0">
                <a:latin typeface="+mn-lt"/>
                <a:cs typeface="+mn-ea"/>
                <a:sym typeface="+mn-lt"/>
              </a:rPr>
              <a:t>   称为</a:t>
            </a:r>
            <a:r>
              <a:rPr lang="ja-JP" altLang="en-US" sz="2600" dirty="0">
                <a:latin typeface="+mn-lt"/>
                <a:cs typeface="+mn-ea"/>
                <a:sym typeface="+mn-lt"/>
              </a:rPr>
              <a:t>多元贝塔函数的积分表示</a:t>
            </a:r>
            <a:endParaRPr lang="en-US" sz="2600" dirty="0">
              <a:latin typeface="+mn-lt"/>
              <a:cs typeface="+mn-ea"/>
              <a:sym typeface="+mn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1257" b="4354"/>
          <a:stretch>
            <a:fillRect/>
          </a:stretch>
        </p:blipFill>
        <p:spPr>
          <a:xfrm>
            <a:off x="3514531" y="3232976"/>
            <a:ext cx="6286500" cy="155400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2170" y="4980553"/>
            <a:ext cx="3313403" cy="963009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925E52A-B5BF-4FDD-8907-27E1E7D7198C}"/>
              </a:ext>
            </a:extLst>
          </p:cNvPr>
          <p:cNvSpPr txBox="1">
            <a:spLocks/>
          </p:cNvSpPr>
          <p:nvPr/>
        </p:nvSpPr>
        <p:spPr>
          <a:xfrm>
            <a:off x="625353" y="296160"/>
            <a:ext cx="10515600" cy="2807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ja-JP" sz="2400" dirty="0">
              <a:latin typeface="+mn-lt"/>
              <a:cs typeface="+mn-ea"/>
              <a:sym typeface="+mn-lt"/>
            </a:endParaRPr>
          </a:p>
          <a:p>
            <a:r>
              <a:rPr lang="ja-JP" altLang="en-US" sz="2400" dirty="0">
                <a:latin typeface="+mn-lt"/>
                <a:cs typeface="+mn-ea"/>
                <a:sym typeface="+mn-lt"/>
              </a:rPr>
              <a:t>令</a:t>
            </a:r>
            <a:r>
              <a:rPr lang="en-US" altLang="ja-JP" sz="2400" dirty="0">
                <a:latin typeface="+mn-lt"/>
                <a:cs typeface="+mn-ea"/>
                <a:sym typeface="+mn-lt"/>
              </a:rPr>
              <a:t>			       </a:t>
            </a:r>
            <a:r>
              <a:rPr lang="ja-JP" altLang="en-US" sz="2400" dirty="0">
                <a:cs typeface="+mn-ea"/>
                <a:sym typeface="+mn-lt"/>
              </a:rPr>
              <a:t>则狄利克雷分布的密度函数可以写成</a:t>
            </a:r>
            <a:endParaRPr lang="en-GB" altLang="ja-JP" sz="2400" dirty="0">
              <a:cs typeface="+mn-ea"/>
              <a:sym typeface="+mn-lt"/>
            </a:endParaRPr>
          </a:p>
          <a:p>
            <a:pPr marL="0" indent="0">
              <a:buNone/>
            </a:pPr>
            <a:endParaRPr lang="en-GB" altLang="ja-JP" sz="2400" dirty="0">
              <a:latin typeface="+mn-lt"/>
              <a:cs typeface="+mn-ea"/>
              <a:sym typeface="+mn-lt"/>
            </a:endParaRPr>
          </a:p>
          <a:p>
            <a:endParaRPr lang="en-GB" sz="2400" dirty="0">
              <a:latin typeface="+mn-lt"/>
              <a:cs typeface="+mn-ea"/>
              <a:sym typeface="+mn-lt"/>
            </a:endParaRPr>
          </a:p>
          <a:p>
            <a:endParaRPr lang="en-GB" altLang="ja-JP" sz="2400" dirty="0">
              <a:latin typeface="+mn-lt"/>
              <a:cs typeface="+mn-ea"/>
              <a:sym typeface="+mn-lt"/>
            </a:endParaRPr>
          </a:p>
          <a:p>
            <a:r>
              <a:rPr lang="ja-JP" altLang="en-US" sz="2400" dirty="0">
                <a:latin typeface="+mn-lt"/>
                <a:cs typeface="+mn-ea"/>
                <a:sym typeface="+mn-lt"/>
              </a:rPr>
              <a:t> </a:t>
            </a:r>
            <a:r>
              <a:rPr lang="zh-CN" altLang="en-US" sz="2400" dirty="0">
                <a:latin typeface="+mn-lt"/>
                <a:cs typeface="+mn-ea"/>
                <a:sym typeface="+mn-lt"/>
              </a:rPr>
              <a:t>      </a:t>
            </a:r>
            <a:r>
              <a:rPr lang="ja-JP" altLang="en-US" sz="2400" dirty="0">
                <a:latin typeface="+mn-lt"/>
                <a:cs typeface="+mn-ea"/>
                <a:sym typeface="+mn-lt"/>
              </a:rPr>
              <a:t>是规范化因子，称为多元贝塔函数（或扩展的贝塔函数）</a:t>
            </a:r>
            <a:endParaRPr lang="en-US" sz="2400" dirty="0">
              <a:latin typeface="+mn-lt"/>
              <a:cs typeface="+mn-ea"/>
              <a:sym typeface="+mn-lt"/>
            </a:endParaRPr>
          </a:p>
        </p:txBody>
      </p:sp>
      <p:pic>
        <p:nvPicPr>
          <p:cNvPr id="9" name="Picture 3">
            <a:extLst>
              <a:ext uri="{FF2B5EF4-FFF2-40B4-BE49-F238E27FC236}">
                <a16:creationId xmlns:a16="http://schemas.microsoft.com/office/drawing/2014/main" id="{748D3D85-FB44-4A0A-9387-09AD769E7E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2170" y="102591"/>
            <a:ext cx="2735663" cy="1659338"/>
          </a:xfrm>
          <a:prstGeom prst="rect">
            <a:avLst/>
          </a:prstGeom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02ADD26C-0CF5-47F7-ACF9-CD03F34A0D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1142" y="1361878"/>
            <a:ext cx="3369716" cy="973817"/>
          </a:xfrm>
          <a:prstGeom prst="rect">
            <a:avLst/>
          </a:prstGeom>
        </p:spPr>
      </p:pic>
      <p:pic>
        <p:nvPicPr>
          <p:cNvPr id="11" name="Picture 5">
            <a:extLst>
              <a:ext uri="{FF2B5EF4-FFF2-40B4-BE49-F238E27FC236}">
                <a16:creationId xmlns:a16="http://schemas.microsoft.com/office/drawing/2014/main" id="{C2DBC72A-5AAE-4217-8BBE-1A053A9634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9604" y="2498113"/>
            <a:ext cx="660400" cy="4826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80584" y="851443"/>
            <a:ext cx="5475514" cy="5835496"/>
          </a:xfrm>
        </p:spPr>
        <p:txBody>
          <a:bodyPr>
            <a:normAutofit/>
          </a:bodyPr>
          <a:lstStyle/>
          <a:p>
            <a:r>
              <a:rPr lang="ja-JP" altLang="en-US" sz="2400" dirty="0">
                <a:latin typeface="+mn-lt"/>
                <a:cs typeface="+mn-ea"/>
                <a:sym typeface="+mn-lt"/>
              </a:rPr>
              <a:t>贝塔分布是指如下概率分布，</a:t>
            </a:r>
            <a:r>
              <a:rPr lang="en-US" altLang="zh-CN" sz="2400" dirty="0">
                <a:latin typeface="+mn-lt"/>
                <a:cs typeface="+mn-ea"/>
                <a:sym typeface="+mn-lt"/>
              </a:rPr>
              <a:t>X</a:t>
            </a:r>
            <a:r>
              <a:rPr lang="ja-JP" altLang="en-US" sz="2400" dirty="0">
                <a:latin typeface="+mn-lt"/>
                <a:cs typeface="+mn-ea"/>
                <a:sym typeface="+mn-lt"/>
              </a:rPr>
              <a:t>为连续随机变量，取值范围为 </a:t>
            </a:r>
            <a:r>
              <a:rPr lang="en-US" altLang="ja-JP" sz="2400" dirty="0">
                <a:latin typeface="+mn-lt"/>
                <a:cs typeface="+mn-ea"/>
                <a:sym typeface="+mn-lt"/>
              </a:rPr>
              <a:t>[0,1]</a:t>
            </a:r>
            <a:r>
              <a:rPr lang="ja-JP" altLang="en-US" sz="2400" dirty="0">
                <a:latin typeface="+mn-lt"/>
                <a:cs typeface="+mn-ea"/>
                <a:sym typeface="+mn-lt"/>
              </a:rPr>
              <a:t>，其概率密度函数为</a:t>
            </a:r>
            <a:endParaRPr lang="en-GB" altLang="ja-JP" sz="2400" dirty="0">
              <a:latin typeface="+mn-lt"/>
              <a:cs typeface="+mn-ea"/>
              <a:sym typeface="+mn-lt"/>
            </a:endParaRPr>
          </a:p>
          <a:p>
            <a:endParaRPr lang="en-GB" dirty="0">
              <a:latin typeface="+mn-lt"/>
              <a:cs typeface="+mn-ea"/>
              <a:sym typeface="+mn-lt"/>
            </a:endParaRPr>
          </a:p>
          <a:p>
            <a:endParaRPr lang="en-GB" dirty="0">
              <a:latin typeface="+mn-lt"/>
              <a:cs typeface="+mn-ea"/>
              <a:sym typeface="+mn-lt"/>
            </a:endParaRPr>
          </a:p>
          <a:p>
            <a:r>
              <a:rPr lang="ja-JP" altLang="en-US" sz="2400" dirty="0">
                <a:latin typeface="+mn-lt"/>
                <a:cs typeface="+mn-ea"/>
                <a:sym typeface="+mn-lt"/>
              </a:rPr>
              <a:t>其中 </a:t>
            </a:r>
            <a:r>
              <a:rPr lang="en-US" altLang="ja-JP" sz="2400" dirty="0">
                <a:latin typeface="+mn-lt"/>
                <a:cs typeface="+mn-ea"/>
                <a:sym typeface="+mn-lt"/>
              </a:rPr>
              <a:t>s&gt;0 </a:t>
            </a:r>
            <a:r>
              <a:rPr lang="ja-JP" altLang="en-US" sz="2400" dirty="0">
                <a:latin typeface="+mn-lt"/>
                <a:cs typeface="+mn-ea"/>
                <a:sym typeface="+mn-lt"/>
              </a:rPr>
              <a:t>和 </a:t>
            </a:r>
            <a:r>
              <a:rPr lang="en-US" altLang="ja-JP" sz="2400" dirty="0">
                <a:latin typeface="+mn-lt"/>
                <a:cs typeface="+mn-ea"/>
                <a:sym typeface="+mn-lt"/>
              </a:rPr>
              <a:t>t&gt;0 </a:t>
            </a:r>
            <a:r>
              <a:rPr lang="ja-JP" altLang="en-US" sz="2400" dirty="0">
                <a:latin typeface="+mn-lt"/>
                <a:cs typeface="+mn-ea"/>
                <a:sym typeface="+mn-lt"/>
              </a:rPr>
              <a:t>是参数</a:t>
            </a:r>
            <a:r>
              <a:rPr lang="en-GB" altLang="zh-CN" sz="2400" dirty="0">
                <a:latin typeface="+mn-lt"/>
                <a:cs typeface="+mn-ea"/>
                <a:sym typeface="+mn-lt"/>
              </a:rPr>
              <a:t>		</a:t>
            </a:r>
            <a:r>
              <a:rPr lang="zh-CN" altLang="en-US" sz="2400" dirty="0">
                <a:latin typeface="+mn-lt"/>
                <a:cs typeface="+mn-ea"/>
                <a:sym typeface="+mn-lt"/>
              </a:rPr>
              <a:t>  </a:t>
            </a:r>
            <a:endParaRPr lang="en-US" altLang="zh-CN" sz="2400" dirty="0">
              <a:latin typeface="+mn-lt"/>
              <a:cs typeface="+mn-ea"/>
              <a:sym typeface="+mn-lt"/>
            </a:endParaRPr>
          </a:p>
          <a:p>
            <a:pPr marL="0" indent="0">
              <a:buNone/>
            </a:pPr>
            <a:r>
              <a:rPr lang="en-US" altLang="ja-JP" sz="2400" dirty="0">
                <a:latin typeface="+mn-lt"/>
                <a:cs typeface="+mn-ea"/>
                <a:sym typeface="+mn-lt"/>
              </a:rPr>
              <a:t>   </a:t>
            </a:r>
          </a:p>
          <a:p>
            <a:pPr marL="0" indent="0">
              <a:buNone/>
            </a:pPr>
            <a:r>
              <a:rPr lang="en-US" altLang="ja-JP" sz="2400" dirty="0">
                <a:latin typeface="+mn-lt"/>
                <a:cs typeface="+mn-ea"/>
                <a:sym typeface="+mn-lt"/>
              </a:rPr>
              <a:t>                          </a:t>
            </a:r>
            <a:r>
              <a:rPr lang="ja-JP" altLang="en-US" sz="2400" dirty="0">
                <a:latin typeface="+mn-lt"/>
                <a:cs typeface="+mn-ea"/>
                <a:sym typeface="+mn-lt"/>
              </a:rPr>
              <a:t>是贝塔函数</a:t>
            </a:r>
            <a:r>
              <a:rPr lang="zh-CN" altLang="en-US" sz="2400" dirty="0">
                <a:latin typeface="+mn-lt"/>
                <a:cs typeface="+mn-ea"/>
                <a:sym typeface="+mn-lt"/>
              </a:rPr>
              <a:t>，</a:t>
            </a:r>
            <a:r>
              <a:rPr lang="ja-JP" altLang="en-US" sz="2400" dirty="0">
                <a:latin typeface="+mn-lt"/>
                <a:cs typeface="+mn-ea"/>
                <a:sym typeface="+mn-lt"/>
              </a:rPr>
              <a:t>定义为</a:t>
            </a:r>
            <a:endParaRPr lang="en-GB" altLang="ja-JP" sz="2400" dirty="0">
              <a:latin typeface="+mn-lt"/>
              <a:cs typeface="+mn-ea"/>
              <a:sym typeface="+mn-lt"/>
            </a:endParaRPr>
          </a:p>
          <a:p>
            <a:endParaRPr lang="en-GB" dirty="0">
              <a:latin typeface="+mn-lt"/>
              <a:cs typeface="+mn-ea"/>
              <a:sym typeface="+mn-lt"/>
            </a:endParaRPr>
          </a:p>
          <a:p>
            <a:pPr marL="0" indent="0">
              <a:buNone/>
            </a:pPr>
            <a:endParaRPr lang="en-GB" altLang="ja-JP" dirty="0">
              <a:latin typeface="+mn-lt"/>
              <a:cs typeface="+mn-ea"/>
              <a:sym typeface="+mn-lt"/>
            </a:endParaRPr>
          </a:p>
          <a:p>
            <a:r>
              <a:rPr lang="ja-JP" altLang="en-US" sz="2400" dirty="0">
                <a:latin typeface="+mn-lt"/>
                <a:cs typeface="+mn-ea"/>
                <a:sym typeface="+mn-lt"/>
              </a:rPr>
              <a:t>当 </a:t>
            </a:r>
            <a:r>
              <a:rPr lang="en-US" altLang="ja-JP" sz="2400" dirty="0">
                <a:latin typeface="+mn-lt"/>
                <a:cs typeface="+mn-ea"/>
                <a:sym typeface="+mn-lt"/>
              </a:rPr>
              <a:t>s, t </a:t>
            </a:r>
            <a:r>
              <a:rPr lang="ja-JP" altLang="en-US" sz="2400" dirty="0">
                <a:latin typeface="+mn-lt"/>
                <a:cs typeface="+mn-ea"/>
                <a:sym typeface="+mn-lt"/>
              </a:rPr>
              <a:t>是自然数时</a:t>
            </a:r>
            <a:r>
              <a:rPr lang="zh-CN" altLang="en-US" sz="2400" dirty="0">
                <a:latin typeface="+mn-lt"/>
                <a:cs typeface="+mn-ea"/>
                <a:sym typeface="+mn-lt"/>
              </a:rPr>
              <a:t>，</a:t>
            </a:r>
            <a:endParaRPr lang="en-US" sz="2400" dirty="0">
              <a:latin typeface="+mn-lt"/>
              <a:cs typeface="+mn-ea"/>
              <a:sym typeface="+mn-lt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1303078" y="1369789"/>
            <a:ext cx="737021" cy="867541"/>
            <a:chOff x="3823121" y="3198603"/>
            <a:chExt cx="737021" cy="867541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23121" y="3748644"/>
              <a:ext cx="609600" cy="31750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21020" y="3198603"/>
              <a:ext cx="609600" cy="31750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23174" y="3429000"/>
              <a:ext cx="310092" cy="161506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50050" y="3674241"/>
              <a:ext cx="310092" cy="161506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5400000">
              <a:off x="4101939" y="3604397"/>
              <a:ext cx="310092" cy="72913"/>
            </a:xfrm>
            <a:prstGeom prst="rect">
              <a:avLst/>
            </a:prstGeom>
          </p:spPr>
        </p:pic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3094" y="3799327"/>
            <a:ext cx="1930400" cy="5969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78531" y="4421615"/>
            <a:ext cx="3378200" cy="7366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99231" y="5750531"/>
            <a:ext cx="2857500" cy="660400"/>
          </a:xfrm>
          <a:prstGeom prst="rect">
            <a:avLst/>
          </a:prstGeom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3AF0D39B-2F74-4075-995F-023DDF51EC8D}"/>
              </a:ext>
            </a:extLst>
          </p:cNvPr>
          <p:cNvSpPr txBox="1">
            <a:spLocks/>
          </p:cNvSpPr>
          <p:nvPr/>
        </p:nvSpPr>
        <p:spPr>
          <a:xfrm>
            <a:off x="650988" y="504217"/>
            <a:ext cx="4653396" cy="60019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 sz="3200" dirty="0">
                <a:latin typeface="+mn-lt"/>
                <a:cs typeface="+mn-ea"/>
                <a:sym typeface="+mn-lt"/>
              </a:rPr>
              <a:t>3.</a:t>
            </a:r>
            <a:r>
              <a:rPr lang="zh-CN" altLang="en-US" sz="3200" dirty="0">
                <a:latin typeface="+mn-lt"/>
                <a:cs typeface="+mn-ea"/>
                <a:sym typeface="+mn-lt"/>
              </a:rPr>
              <a:t> 二项分布和贝塔分布</a:t>
            </a:r>
            <a:endParaRPr lang="en-GB" altLang="zh-CN" sz="3200" dirty="0">
              <a:latin typeface="+mn-lt"/>
              <a:cs typeface="+mn-ea"/>
              <a:sym typeface="+mn-lt"/>
            </a:endParaRPr>
          </a:p>
          <a:p>
            <a:endParaRPr lang="en-GB" dirty="0">
              <a:latin typeface="+mn-lt"/>
              <a:cs typeface="+mn-ea"/>
              <a:sym typeface="+mn-lt"/>
            </a:endParaRPr>
          </a:p>
          <a:p>
            <a:r>
              <a:rPr lang="ja-JP" altLang="en-US" sz="2400" dirty="0">
                <a:latin typeface="+mn-lt"/>
                <a:cs typeface="+mn-ea"/>
                <a:sym typeface="+mn-lt"/>
              </a:rPr>
              <a:t>二项分布是多项分布的特殊情况，贝塔分布是狄利克雷分布的特殊情况</a:t>
            </a:r>
            <a:endParaRPr lang="en-GB" altLang="ja-JP" sz="2400" dirty="0">
              <a:latin typeface="+mn-lt"/>
              <a:cs typeface="+mn-ea"/>
              <a:sym typeface="+mn-lt"/>
            </a:endParaRPr>
          </a:p>
          <a:p>
            <a:r>
              <a:rPr lang="ja-JP" altLang="en-US" sz="2400" dirty="0">
                <a:latin typeface="+mn-lt"/>
                <a:cs typeface="+mn-ea"/>
                <a:sym typeface="+mn-lt"/>
              </a:rPr>
              <a:t>二项分布是指如下概率分布。</a:t>
            </a:r>
            <a:r>
              <a:rPr lang="en-US" altLang="zh-CN" sz="2400" dirty="0">
                <a:latin typeface="+mn-lt"/>
                <a:cs typeface="+mn-ea"/>
                <a:sym typeface="+mn-lt"/>
              </a:rPr>
              <a:t>X</a:t>
            </a:r>
            <a:r>
              <a:rPr lang="ja-JP" altLang="en-US" sz="2400" dirty="0">
                <a:latin typeface="+mn-lt"/>
                <a:cs typeface="+mn-ea"/>
                <a:sym typeface="+mn-lt"/>
              </a:rPr>
              <a:t>为离散随机变量，取值为</a:t>
            </a:r>
            <a:r>
              <a:rPr lang="en-US" altLang="ja-JP" sz="2400" dirty="0">
                <a:latin typeface="+mn-lt"/>
                <a:cs typeface="+mn-ea"/>
                <a:sym typeface="+mn-lt"/>
              </a:rPr>
              <a:t>m</a:t>
            </a:r>
            <a:r>
              <a:rPr lang="ja-JP" altLang="en-US" sz="2400" dirty="0">
                <a:latin typeface="+mn-lt"/>
                <a:cs typeface="+mn-ea"/>
                <a:sym typeface="+mn-lt"/>
              </a:rPr>
              <a:t>，其概率质量函数为</a:t>
            </a:r>
            <a:endParaRPr lang="en-GB" altLang="ja-JP" sz="2400" dirty="0">
              <a:latin typeface="+mn-lt"/>
              <a:cs typeface="+mn-ea"/>
              <a:sym typeface="+mn-lt"/>
            </a:endParaRPr>
          </a:p>
          <a:p>
            <a:endParaRPr lang="en-GB" altLang="ja-JP" sz="2400" dirty="0">
              <a:latin typeface="+mn-lt"/>
              <a:cs typeface="+mn-ea"/>
              <a:sym typeface="+mn-lt"/>
            </a:endParaRPr>
          </a:p>
          <a:p>
            <a:r>
              <a:rPr lang="ja-JP" altLang="en-US" sz="2400" dirty="0">
                <a:latin typeface="+mn-lt"/>
                <a:cs typeface="+mn-ea"/>
                <a:sym typeface="+mn-lt"/>
              </a:rPr>
              <a:t>其中 </a:t>
            </a:r>
            <a:r>
              <a:rPr lang="en-US" altLang="ja-JP" sz="2400" dirty="0">
                <a:latin typeface="+mn-lt"/>
                <a:cs typeface="+mn-ea"/>
                <a:sym typeface="+mn-lt"/>
              </a:rPr>
              <a:t>n </a:t>
            </a:r>
            <a:r>
              <a:rPr lang="ja-JP" altLang="en-US" sz="2400" dirty="0">
                <a:latin typeface="+mn-lt"/>
                <a:cs typeface="+mn-ea"/>
                <a:sym typeface="+mn-lt"/>
              </a:rPr>
              <a:t>和 </a:t>
            </a:r>
            <a:r>
              <a:rPr lang="en-US" altLang="ja-JP" sz="2400" dirty="0">
                <a:latin typeface="+mn-lt"/>
                <a:cs typeface="+mn-ea"/>
                <a:sym typeface="+mn-lt"/>
              </a:rPr>
              <a:t>p (</a:t>
            </a:r>
            <a:r>
              <a:rPr lang="en-US" altLang="zh-CN" sz="2400" dirty="0">
                <a:latin typeface="+mn-lt"/>
                <a:cs typeface="+mn-ea"/>
                <a:sym typeface="+mn-lt"/>
              </a:rPr>
              <a:t>0≤p≤1)</a:t>
            </a:r>
            <a:r>
              <a:rPr lang="zh-CN" altLang="en-US" sz="2400" dirty="0">
                <a:latin typeface="+mn-lt"/>
                <a:cs typeface="+mn-ea"/>
                <a:sym typeface="+mn-lt"/>
              </a:rPr>
              <a:t> </a:t>
            </a:r>
            <a:r>
              <a:rPr lang="ja-JP" altLang="en-US" sz="2400" dirty="0">
                <a:latin typeface="+mn-lt"/>
                <a:cs typeface="+mn-ea"/>
                <a:sym typeface="+mn-lt"/>
              </a:rPr>
              <a:t>是参数</a:t>
            </a:r>
            <a:endParaRPr lang="en-US" sz="2400" dirty="0">
              <a:latin typeface="+mn-lt"/>
              <a:cs typeface="+mn-ea"/>
              <a:sym typeface="+mn-lt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D258B61C-39C2-42F8-A10C-59D752FA96B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9033" y="3726160"/>
            <a:ext cx="5450296" cy="530398"/>
          </a:xfrm>
          <a:prstGeom prst="rect">
            <a:avLst/>
          </a:prstGeom>
        </p:spPr>
      </p:pic>
      <p:pic>
        <p:nvPicPr>
          <p:cNvPr id="18" name="Picture 3">
            <a:extLst>
              <a:ext uri="{FF2B5EF4-FFF2-40B4-BE49-F238E27FC236}">
                <a16:creationId xmlns:a16="http://schemas.microsoft.com/office/drawing/2014/main" id="{7CCE03C0-CF8A-4094-B62F-B4655258913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65284" y="1867592"/>
            <a:ext cx="4800600" cy="10795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008435"/>
            <a:ext cx="10515600" cy="4351338"/>
          </a:xfrm>
        </p:spPr>
        <p:txBody>
          <a:bodyPr>
            <a:normAutofit/>
          </a:bodyPr>
          <a:lstStyle/>
          <a:p>
            <a:r>
              <a:rPr lang="ja-JP" altLang="en-US" sz="2400" dirty="0">
                <a:latin typeface="+mn-lt"/>
                <a:cs typeface="+mn-ea"/>
                <a:sym typeface="+mn-lt"/>
              </a:rPr>
              <a:t>当 </a:t>
            </a:r>
            <a:r>
              <a:rPr lang="en-US" altLang="ja-JP" sz="2400" dirty="0">
                <a:latin typeface="+mn-lt"/>
                <a:cs typeface="+mn-ea"/>
                <a:sym typeface="+mn-lt"/>
              </a:rPr>
              <a:t>n </a:t>
            </a:r>
            <a:r>
              <a:rPr lang="ja-JP" altLang="en-US" sz="2400" dirty="0">
                <a:latin typeface="+mn-lt"/>
                <a:cs typeface="+mn-ea"/>
                <a:sym typeface="+mn-lt"/>
              </a:rPr>
              <a:t>为 </a:t>
            </a:r>
            <a:r>
              <a:rPr lang="en-US" altLang="ja-JP" sz="2400" dirty="0">
                <a:latin typeface="+mn-lt"/>
                <a:cs typeface="+mn-ea"/>
                <a:sym typeface="+mn-lt"/>
              </a:rPr>
              <a:t>1 </a:t>
            </a:r>
            <a:r>
              <a:rPr lang="ja-JP" altLang="en-US" sz="2400" dirty="0">
                <a:latin typeface="+mn-lt"/>
                <a:cs typeface="+mn-ea"/>
                <a:sym typeface="+mn-lt"/>
              </a:rPr>
              <a:t>时，二项分布变成伯努利分布（</a:t>
            </a:r>
            <a:r>
              <a:rPr lang="en-US" sz="2400" dirty="0">
                <a:latin typeface="+mn-lt"/>
                <a:cs typeface="+mn-ea"/>
                <a:sym typeface="+mn-lt"/>
              </a:rPr>
              <a:t>Bernoulli distribution）</a:t>
            </a:r>
            <a:r>
              <a:rPr lang="ja-JP" altLang="en-US" sz="2400" dirty="0">
                <a:latin typeface="+mn-lt"/>
                <a:cs typeface="+mn-ea"/>
                <a:sym typeface="+mn-lt"/>
              </a:rPr>
              <a:t>或</a:t>
            </a:r>
            <a:r>
              <a:rPr lang="en-US" altLang="ja-JP" sz="2400" dirty="0">
                <a:latin typeface="+mn-lt"/>
                <a:cs typeface="+mn-ea"/>
                <a:sym typeface="+mn-lt"/>
              </a:rPr>
              <a:t>0-1</a:t>
            </a:r>
            <a:r>
              <a:rPr lang="ja-JP" altLang="en-US" sz="2400" dirty="0">
                <a:latin typeface="+mn-lt"/>
                <a:cs typeface="+mn-ea"/>
                <a:sym typeface="+mn-lt"/>
              </a:rPr>
              <a:t>分布</a:t>
            </a:r>
            <a:endParaRPr lang="en-GB" altLang="ja-JP" sz="2400" dirty="0">
              <a:latin typeface="+mn-lt"/>
              <a:cs typeface="+mn-ea"/>
              <a:sym typeface="+mn-lt"/>
            </a:endParaRPr>
          </a:p>
          <a:p>
            <a:r>
              <a:rPr lang="ja-JP" altLang="en-US" sz="2400" dirty="0">
                <a:latin typeface="+mn-lt"/>
                <a:cs typeface="+mn-ea"/>
                <a:sym typeface="+mn-lt"/>
              </a:rPr>
              <a:t>伯努利分布表示试验可能出现的 </a:t>
            </a:r>
            <a:r>
              <a:rPr lang="en-US" altLang="ja-JP" sz="2400" dirty="0">
                <a:latin typeface="+mn-lt"/>
                <a:cs typeface="+mn-ea"/>
                <a:sym typeface="+mn-lt"/>
              </a:rPr>
              <a:t>2 </a:t>
            </a:r>
            <a:r>
              <a:rPr lang="ja-JP" altLang="en-US" sz="2400" dirty="0">
                <a:latin typeface="+mn-lt"/>
                <a:cs typeface="+mn-ea"/>
                <a:sym typeface="+mn-lt"/>
              </a:rPr>
              <a:t>种结果的概率</a:t>
            </a:r>
            <a:endParaRPr lang="en-GB" altLang="ja-JP" sz="2400" dirty="0">
              <a:latin typeface="+mn-lt"/>
              <a:cs typeface="+mn-ea"/>
              <a:sym typeface="+mn-lt"/>
            </a:endParaRPr>
          </a:p>
          <a:p>
            <a:endParaRPr lang="en-GB" altLang="ja-JP" sz="2400" dirty="0">
              <a:latin typeface="+mn-lt"/>
              <a:cs typeface="+mn-ea"/>
              <a:sym typeface="+mn-lt"/>
            </a:endParaRPr>
          </a:p>
          <a:p>
            <a:r>
              <a:rPr lang="ja-JP" altLang="en-US" sz="2400" dirty="0">
                <a:latin typeface="+mn-lt"/>
                <a:cs typeface="+mn-ea"/>
                <a:sym typeface="+mn-lt"/>
              </a:rPr>
              <a:t>下图给出几种概率分布的关系</a:t>
            </a:r>
            <a:endParaRPr lang="en-US" sz="2400" dirty="0">
              <a:latin typeface="+mn-lt"/>
              <a:cs typeface="+mn-ea"/>
              <a:sym typeface="+mn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5651" y="2913711"/>
            <a:ext cx="10065383" cy="236656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x5npmcfb">
      <a:majorFont>
        <a:latin typeface="Segoe UI"/>
        <a:ea typeface="微软雅黑"/>
        <a:cs typeface=""/>
      </a:majorFont>
      <a:minorFont>
        <a:latin typeface="Segoe U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2634</TotalTime>
  <Words>3546</Words>
  <Application>Microsoft Office PowerPoint</Application>
  <PresentationFormat>宽屏</PresentationFormat>
  <Paragraphs>341</Paragraphs>
  <Slides>44</Slides>
  <Notes>28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44</vt:i4>
      </vt:variant>
    </vt:vector>
  </HeadingPairs>
  <TitlesOfParts>
    <vt:vector size="52" baseType="lpstr">
      <vt:lpstr>游ゴシック</vt:lpstr>
      <vt:lpstr>等线</vt:lpstr>
      <vt:lpstr>微软雅黑</vt:lpstr>
      <vt:lpstr>Arial</vt:lpstr>
      <vt:lpstr>Calibri</vt:lpstr>
      <vt:lpstr>Segoe UI</vt:lpstr>
      <vt:lpstr>Wingdings</vt:lpstr>
      <vt:lpstr>Office Theme</vt:lpstr>
      <vt:lpstr>PowerPoint 演示文稿</vt:lpstr>
      <vt:lpstr>目录</vt:lpstr>
      <vt:lpstr>一、预备知识</vt:lpstr>
      <vt:lpstr>分布定义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4. 共轭先验</vt:lpstr>
      <vt:lpstr>PowerPoint 演示文稿</vt:lpstr>
      <vt:lpstr>PowerPoint 演示文稿</vt:lpstr>
      <vt:lpstr>二、LDA模型</vt:lpstr>
      <vt:lpstr>PowerPoint 演示文稿</vt:lpstr>
      <vt:lpstr>2. 模型定义</vt:lpstr>
      <vt:lpstr>PowerPoint 演示文稿</vt:lpstr>
      <vt:lpstr>PowerPoint 演示文稿</vt:lpstr>
      <vt:lpstr>PowerPoint 演示文稿</vt:lpstr>
      <vt:lpstr>3. 概率图模型</vt:lpstr>
      <vt:lpstr>PowerPoint 演示文稿</vt:lpstr>
      <vt:lpstr>PowerPoint 演示文稿</vt:lpstr>
      <vt:lpstr>4. 概率公式</vt:lpstr>
      <vt:lpstr>PowerPoint 演示文稿</vt:lpstr>
      <vt:lpstr>三、LDA的变分EM算法</vt:lpstr>
      <vt:lpstr>PowerPoint 演示文稿</vt:lpstr>
      <vt:lpstr>PowerPoint 演示文稿</vt:lpstr>
      <vt:lpstr>PowerPoint 演示文稿</vt:lpstr>
      <vt:lpstr>2. 变分EM算法</vt:lpstr>
      <vt:lpstr>PowerPoint 演示文稿</vt:lpstr>
      <vt:lpstr>3. 算法推导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然后令偏导为0，得到</vt:lpstr>
      <vt:lpstr>3.3 模型参数    和    的估计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liulei</dc:creator>
  <cp:lastModifiedBy>liulei</cp:lastModifiedBy>
  <cp:revision>124</cp:revision>
  <dcterms:created xsi:type="dcterms:W3CDTF">2019-09-02T07:30:00Z</dcterms:created>
  <dcterms:modified xsi:type="dcterms:W3CDTF">2021-11-05T07:17:36Z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2052-11.1.0.8976</vt:lpwstr>
  </property>
</Properties>
</file>